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76" r:id="rId8"/>
    <p:sldId id="277" r:id="rId9"/>
    <p:sldId id="278" r:id="rId10"/>
    <p:sldId id="279" r:id="rId11"/>
    <p:sldId id="280" r:id="rId12"/>
    <p:sldId id="281" r:id="rId13"/>
    <p:sldId id="283" r:id="rId14"/>
    <p:sldId id="286" r:id="rId15"/>
    <p:sldId id="284" r:id="rId16"/>
    <p:sldId id="271" r:id="rId17"/>
    <p:sldId id="287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4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1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8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709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5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9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3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1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9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7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.jpg"/><Relationship Id="rId2" Type="http://schemas.openxmlformats.org/officeDocument/2006/relationships/hyperlink" Target="http://www.energia.sk/tema/ropa-a-ropne-paliva/lozisko-ropy-ma-aj-slovensko-nachadza-sa-v-gbeloch/7547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" y="399245"/>
            <a:ext cx="12099537" cy="58985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64664" y="5241701"/>
            <a:ext cx="6581104" cy="10560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k-SK" sz="72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TRNAVSKÝ KRAJ</a:t>
            </a:r>
            <a:endParaRPr lang="sk-SK" sz="7200" b="1" dirty="0">
              <a:ln w="28575">
                <a:solidFill>
                  <a:srgbClr val="FF0000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380" y="198368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7569" y="1534340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err="1" smtClean="0"/>
              <a:t>ĎaĽŠIE</a:t>
            </a:r>
            <a:r>
              <a:rPr lang="sk-SK" cap="all" dirty="0" smtClean="0"/>
              <a:t> ODVETVIA </a:t>
            </a:r>
            <a:r>
              <a:rPr lang="sk-SK" cap="all" dirty="0" err="1" smtClean="0"/>
              <a:t>priemyslU</a:t>
            </a:r>
            <a:endParaRPr lang="sk-SK" cap="all" dirty="0" smtClean="0"/>
          </a:p>
          <a:p>
            <a:r>
              <a:rPr lang="sk-SK" dirty="0" smtClean="0"/>
              <a:t>výroba drôtov Hlohovec a Sládkovičovo</a:t>
            </a:r>
          </a:p>
          <a:p>
            <a:r>
              <a:rPr lang="sk-SK" dirty="0" smtClean="0"/>
              <a:t>výroba obalov a etikiet Skalica</a:t>
            </a:r>
          </a:p>
          <a:p>
            <a:r>
              <a:rPr lang="sk-SK" dirty="0" smtClean="0"/>
              <a:t>výroba ložísk Skalica</a:t>
            </a:r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20" name="Zástupný symbol pro obsah 1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31" y="3294453"/>
            <a:ext cx="5592137" cy="3138274"/>
          </a:xfr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30" y="314153"/>
            <a:ext cx="3226072" cy="241955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5334000"/>
            <a:ext cx="2794000" cy="152400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026" y="4376329"/>
            <a:ext cx="2249874" cy="224987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44" y="4390112"/>
            <a:ext cx="2305251" cy="2236092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330" y="429940"/>
            <a:ext cx="3281972" cy="218798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492" y="2990902"/>
            <a:ext cx="3593810" cy="1730567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431" y="2431687"/>
            <a:ext cx="28575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453766"/>
            <a:ext cx="5181600" cy="4351338"/>
          </a:xfrm>
        </p:spPr>
        <p:txBody>
          <a:bodyPr/>
          <a:lstStyle/>
          <a:p>
            <a:r>
              <a:rPr lang="sk-SK" dirty="0" smtClean="0"/>
              <a:t>hlavné železničné trate a diaľnice (D1, D2, R1)</a:t>
            </a:r>
          </a:p>
          <a:p>
            <a:r>
              <a:rPr lang="sk-SK" dirty="0" smtClean="0"/>
              <a:t>9 hraničných priechodov – významná medzinárodná doprava</a:t>
            </a:r>
          </a:p>
          <a:p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7" y="0"/>
            <a:ext cx="5301803" cy="704216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23" y="3635635"/>
            <a:ext cx="5138670" cy="322236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6062748"/>
            <a:ext cx="396820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/>
              <a:t>Hraničný priechod</a:t>
            </a:r>
          </a:p>
          <a:p>
            <a:r>
              <a:rPr lang="sk-SK" sz="2400" dirty="0" smtClean="0"/>
              <a:t>Moravský Svätý Ján - </a:t>
            </a:r>
            <a:r>
              <a:rPr lang="sk-SK" sz="2400" dirty="0" err="1" smtClean="0"/>
              <a:t>Hohenau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5478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0913" y="1825625"/>
            <a:ext cx="5318973" cy="4613812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najstaršie mesto </a:t>
            </a:r>
            <a:r>
              <a:rPr lang="sk-SK" dirty="0" smtClean="0"/>
              <a:t>Slovenska (slobodné kráľovské mesto od roku 1238)</a:t>
            </a:r>
          </a:p>
          <a:p>
            <a:r>
              <a:rPr lang="sk-SK" dirty="0" smtClean="0"/>
              <a:t>univerzitná tradícia (dnes Trnavská univerzita, Univerzita sv. Cyrila a sv. Metoda, STU – </a:t>
            </a:r>
            <a:r>
              <a:rPr lang="sk-SK" dirty="0" err="1" smtClean="0"/>
              <a:t>Materiálovotechnologická</a:t>
            </a:r>
            <a:r>
              <a:rPr lang="sk-SK" dirty="0" smtClean="0"/>
              <a:t> fakulta)</a:t>
            </a:r>
          </a:p>
          <a:p>
            <a:r>
              <a:rPr lang="sk-SK" dirty="0" smtClean="0"/>
              <a:t>„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malý Rím</a:t>
            </a:r>
            <a:r>
              <a:rPr lang="sk-SK" dirty="0" smtClean="0"/>
              <a:t>“ – množstvo kostolov, sídlo arcidiecézy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005" y="603250"/>
            <a:ext cx="1905000" cy="2381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473" y="261938"/>
            <a:ext cx="2740383" cy="32884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800" y="3623614"/>
            <a:ext cx="2277884" cy="30371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893" y="3003191"/>
            <a:ext cx="2743201" cy="36576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490" y="132667"/>
            <a:ext cx="1975834" cy="28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166" y="107547"/>
            <a:ext cx="10515600" cy="1325563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Skalica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96"/>
            <a:ext cx="5188281" cy="6871896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67" y="0"/>
            <a:ext cx="4556734" cy="68580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233" y="3844798"/>
            <a:ext cx="2323082" cy="30132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767" y="3057145"/>
            <a:ext cx="1137945" cy="39084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956" y="1191825"/>
            <a:ext cx="1829636" cy="265297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396" y="-20702"/>
            <a:ext cx="12257260" cy="68787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227657" y="3151092"/>
            <a:ext cx="7037183" cy="3785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2400" dirty="0"/>
              <a:t>Skalický </a:t>
            </a:r>
            <a:r>
              <a:rPr lang="sk-SK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trdelník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/>
              <a:t>je sladký kysnutý pekárenský výrobok</a:t>
            </a:r>
            <a:r>
              <a:rPr lang="sk-SK" sz="2400" dirty="0" smtClean="0"/>
              <a:t>,</a:t>
            </a:r>
          </a:p>
          <a:p>
            <a:r>
              <a:rPr lang="sk-SK" sz="2400" dirty="0" smtClean="0"/>
              <a:t>ktorý </a:t>
            </a:r>
            <a:r>
              <a:rPr lang="sk-SK" sz="2400" dirty="0"/>
              <a:t>je typický pre región </a:t>
            </a:r>
            <a:r>
              <a:rPr lang="sk-SK" sz="2400" dirty="0" smtClean="0"/>
              <a:t>Záhorie. </a:t>
            </a:r>
          </a:p>
          <a:p>
            <a:r>
              <a:rPr lang="sk-SK" sz="2400" dirty="0" smtClean="0"/>
              <a:t>Ako </a:t>
            </a:r>
            <a:r>
              <a:rPr lang="sk-SK" sz="2400" dirty="0"/>
              <a:t>prvému pokrmu z prihlásených slovenských </a:t>
            </a:r>
            <a:endParaRPr lang="sk-SK" sz="2400" dirty="0" smtClean="0"/>
          </a:p>
          <a:p>
            <a:r>
              <a:rPr lang="sk-SK" sz="2400" dirty="0" smtClean="0"/>
              <a:t>tradičných </a:t>
            </a:r>
            <a:r>
              <a:rPr lang="sk-SK" sz="2400" dirty="0"/>
              <a:t>výrobkov sa mu podarilo získať </a:t>
            </a:r>
            <a:endParaRPr lang="sk-SK" sz="2400" dirty="0" smtClean="0"/>
          </a:p>
          <a:p>
            <a:r>
              <a:rPr lang="sk-SK" sz="2400" dirty="0" smtClean="0"/>
              <a:t>ochranné </a:t>
            </a:r>
            <a:r>
              <a:rPr lang="sk-SK" sz="2400" dirty="0"/>
              <a:t>zemepisné označenie registrované </a:t>
            </a:r>
            <a:endParaRPr lang="sk-SK" sz="2400" dirty="0" smtClean="0"/>
          </a:p>
          <a:p>
            <a:r>
              <a:rPr lang="sk-SK" sz="2400" dirty="0" smtClean="0"/>
              <a:t>Európskou </a:t>
            </a:r>
            <a:r>
              <a:rPr lang="sk-SK" sz="2400" dirty="0"/>
              <a:t>komisiou v rámci celej Európskej únie. </a:t>
            </a:r>
            <a:endParaRPr lang="sk-SK" sz="2400" dirty="0" smtClean="0"/>
          </a:p>
          <a:p>
            <a:r>
              <a:rPr lang="sk-SK" sz="2400" dirty="0" smtClean="0"/>
              <a:t>Označenie </a:t>
            </a:r>
            <a:r>
              <a:rPr lang="sk-SK" sz="2400" dirty="0"/>
              <a:t>„Skalický </a:t>
            </a:r>
            <a:r>
              <a:rPr lang="sk-SK" sz="2400" dirty="0" err="1"/>
              <a:t>trdelník</a:t>
            </a:r>
            <a:r>
              <a:rPr lang="sk-SK" sz="2400" dirty="0"/>
              <a:t>“ budú mať len </a:t>
            </a:r>
            <a:endParaRPr lang="sk-SK" sz="2400" dirty="0" smtClean="0"/>
          </a:p>
          <a:p>
            <a:r>
              <a:rPr lang="sk-SK" sz="2400" dirty="0" err="1" smtClean="0"/>
              <a:t>trdelníky</a:t>
            </a:r>
            <a:r>
              <a:rPr lang="sk-SK" sz="2400" dirty="0" smtClean="0"/>
              <a:t> </a:t>
            </a:r>
            <a:r>
              <a:rPr lang="sk-SK" sz="2400" dirty="0"/>
              <a:t>vyrobené na území okresov Skalica </a:t>
            </a:r>
            <a:endParaRPr lang="sk-SK" sz="2400" dirty="0" smtClean="0"/>
          </a:p>
          <a:p>
            <a:r>
              <a:rPr lang="sk-SK" sz="2400" dirty="0" smtClean="0"/>
              <a:t>a </a:t>
            </a:r>
            <a:r>
              <a:rPr lang="sk-SK" sz="2400" dirty="0"/>
              <a:t>Senica ohraničenom riekami Morava, Teplica </a:t>
            </a:r>
            <a:endParaRPr lang="sk-SK" sz="2400" dirty="0" smtClean="0"/>
          </a:p>
          <a:p>
            <a:r>
              <a:rPr lang="sk-SK" sz="2400" dirty="0" smtClean="0"/>
              <a:t>a </a:t>
            </a:r>
            <a:r>
              <a:rPr lang="sk-SK" sz="2400" dirty="0"/>
              <a:t>Myjava a hranicami s Českom.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9583" y="-37948"/>
            <a:ext cx="5634282" cy="317397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923" y="3136030"/>
            <a:ext cx="5232179" cy="376134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397" y="-42699"/>
            <a:ext cx="6622980" cy="31968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7657" y="1447150"/>
            <a:ext cx="1714579" cy="17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40759" y="1555169"/>
            <a:ext cx="5181600" cy="4351338"/>
          </a:xfrm>
        </p:spPr>
        <p:txBody>
          <a:bodyPr/>
          <a:lstStyle/>
          <a:p>
            <a:r>
              <a:rPr lang="sk-SK" dirty="0" smtClean="0"/>
              <a:t>ŠAŠTÍN - STRÁŽE </a:t>
            </a:r>
            <a:r>
              <a:rPr lang="sk-SK" dirty="0"/>
              <a:t>– pútnické mesto - </a:t>
            </a:r>
            <a:r>
              <a:rPr lang="sk-SK" dirty="0" smtClean="0"/>
              <a:t>národná svätyňa, bazilika </a:t>
            </a:r>
            <a:r>
              <a:rPr lang="sk-SK" dirty="0"/>
              <a:t>Panny Márie Sedembolestnej, hlavnej patrónky Slovenska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75406"/>
            <a:ext cx="2794000" cy="952500"/>
          </a:xfrm>
          <a:prstGeom prst="rect">
            <a:avLst/>
          </a:prstGeo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68" y="1317625"/>
            <a:ext cx="6764279" cy="4980200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30838"/>
            <a:ext cx="3915177" cy="29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GBELY – ložiská ropy (</a:t>
            </a:r>
            <a:r>
              <a:rPr lang="sk-SK" dirty="0" err="1" smtClean="0">
                <a:hlinkClick r:id="rId2"/>
              </a:rPr>
              <a:t>info</a:t>
            </a:r>
            <a:r>
              <a:rPr lang="sk-SK" dirty="0" smtClean="0"/>
              <a:t>)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SMRDÁKY – kúpele na liečbu kožných ochorení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7" y="2637341"/>
            <a:ext cx="5303668" cy="35396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87" y="5968227"/>
            <a:ext cx="1450886" cy="68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868" y="2637341"/>
            <a:ext cx="5334000" cy="35528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846" y="5343000"/>
            <a:ext cx="1312572" cy="1312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75406"/>
            <a:ext cx="2794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259" y="0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Trnavskom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96" y="3355923"/>
            <a:ext cx="2215881" cy="3321773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1"/>
          <a:stretch/>
        </p:blipFill>
        <p:spPr>
          <a:xfrm>
            <a:off x="502274" y="1248917"/>
            <a:ext cx="6057792" cy="3542024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27" y="3355922"/>
            <a:ext cx="2493580" cy="33217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27" y="0"/>
            <a:ext cx="5168950" cy="315898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02274" y="4987880"/>
            <a:ext cx="61055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SMOLENICE</a:t>
            </a:r>
            <a:r>
              <a:rPr lang="sk-SK" sz="2400" dirty="0" smtClean="0"/>
              <a:t> – zámok, ZÁRUBY - najvyšší vrch </a:t>
            </a:r>
          </a:p>
          <a:p>
            <a:r>
              <a:rPr lang="sk-SK" sz="2400" dirty="0" smtClean="0"/>
              <a:t>Malých Karpát, DRINY – jediná sprístupnená </a:t>
            </a:r>
          </a:p>
          <a:p>
            <a:r>
              <a:rPr lang="sk-SK" sz="2400" dirty="0" smtClean="0"/>
              <a:t>jaskyňa na západnom Slovensku, dolina </a:t>
            </a:r>
            <a:r>
              <a:rPr lang="sk-SK" sz="2400" dirty="0" err="1" smtClean="0"/>
              <a:t>Hlboče</a:t>
            </a:r>
            <a:r>
              <a:rPr lang="sk-SK" sz="2400" dirty="0" smtClean="0"/>
              <a:t> </a:t>
            </a:r>
          </a:p>
          <a:p>
            <a:r>
              <a:rPr lang="sk-SK" sz="2400" dirty="0" smtClean="0"/>
              <a:t>- občasný vodopád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6926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Trnavskom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6" y="1690688"/>
            <a:ext cx="4901982" cy="328055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34" y="365125"/>
            <a:ext cx="5181600" cy="3886200"/>
          </a:xfrm>
        </p:spPr>
      </p:pic>
      <p:sp>
        <p:nvSpPr>
          <p:cNvPr id="8" name="TextovéPole 7"/>
          <p:cNvSpPr txBox="1"/>
          <p:nvPr/>
        </p:nvSpPr>
        <p:spPr>
          <a:xfrm>
            <a:off x="310166" y="5306096"/>
            <a:ext cx="4324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Vincov les – pri Sládkovičove</a:t>
            </a:r>
            <a:endParaRPr lang="sk-SK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9959483" y="4251325"/>
            <a:ext cx="202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Veľký Meder</a:t>
            </a:r>
            <a:endParaRPr lang="sk-SK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818" y="3738250"/>
            <a:ext cx="4408432" cy="29343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231250" y="6149393"/>
            <a:ext cx="130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Galanta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772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89" y="1230821"/>
            <a:ext cx="5181600" cy="2742703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7"/>
          <a:stretch/>
        </p:blipFill>
        <p:spPr>
          <a:xfrm>
            <a:off x="7794800" y="4066180"/>
            <a:ext cx="3815131" cy="27057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 KRAJ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rozloha: </a:t>
            </a:r>
          </a:p>
          <a:p>
            <a:r>
              <a:rPr lang="sk-SK" dirty="0" smtClean="0"/>
              <a:t>počet obyvateľov:</a:t>
            </a:r>
          </a:p>
          <a:p>
            <a:r>
              <a:rPr lang="sk-SK" dirty="0" smtClean="0"/>
              <a:t>hustota zaľudnenia:</a:t>
            </a:r>
          </a:p>
          <a:p>
            <a:r>
              <a:rPr lang="sk-SK" dirty="0" smtClean="0"/>
              <a:t>okresy: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štáty: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kraje: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857366" y="1825625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4 174,2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87190" y="2340563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561 525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078243" y="2815788"/>
            <a:ext cx="2433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 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obyv./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288549" y="4776622"/>
            <a:ext cx="414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Česko, Rakúsko, Maďarsko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288549" y="5940138"/>
            <a:ext cx="553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Bratislavský, Nitriansky, Trenčiansky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9525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288549" y="3453155"/>
            <a:ext cx="55062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Trnava, Senica, Skalica, Piešťany,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Hlohovec, Galanta, Dunajská Streda</a:t>
            </a:r>
          </a:p>
        </p:txBody>
      </p:sp>
    </p:spTree>
    <p:extLst>
      <p:ext uri="{BB962C8B-B14F-4D97-AF65-F5344CB8AC3E}">
        <p14:creationId xmlns:p14="http://schemas.microsoft.com/office/powerpoint/2010/main" val="2369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7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91" y="31605"/>
            <a:ext cx="4883509" cy="687308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 KRAJ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tvorí ho 7 okresov</a:t>
            </a:r>
          </a:p>
          <a:p>
            <a:r>
              <a:rPr lang="sk-SK" dirty="0" smtClean="0"/>
              <a:t>počtom obyvateľov najmenší kraj SR</a:t>
            </a:r>
          </a:p>
          <a:p>
            <a:r>
              <a:rPr lang="sk-SK" dirty="0" smtClean="0"/>
              <a:t>nadpriemerná hustota zaľudnenia (135&gt;110 obyv./km</a:t>
            </a:r>
            <a:r>
              <a:rPr lang="sk-SK" dirty="0" smtClean="0">
                <a:ea typeface="Cambria Math" panose="02040503050406030204" pitchFamily="18" charset="0"/>
              </a:rPr>
              <a:t>²)</a:t>
            </a:r>
          </a:p>
          <a:p>
            <a:r>
              <a:rPr lang="sk-SK" dirty="0" smtClean="0">
                <a:ea typeface="Cambria Math" panose="02040503050406030204" pitchFamily="18" charset="0"/>
              </a:rPr>
              <a:t>hraničí až s 3 štátmi! </a:t>
            </a:r>
            <a:endParaRPr lang="sk-SK" dirty="0"/>
          </a:p>
        </p:txBody>
      </p:sp>
      <p:sp>
        <p:nvSpPr>
          <p:cNvPr id="6" name="TextovéPole 5"/>
          <p:cNvSpPr txBox="1"/>
          <p:nvPr/>
        </p:nvSpPr>
        <p:spPr>
          <a:xfrm>
            <a:off x="8742950" y="766296"/>
            <a:ext cx="4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727551" y="1462813"/>
            <a:ext cx="52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879747" y="2373454"/>
            <a:ext cx="544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0431260" y="3737272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 rot="273052">
            <a:off x="10138829" y="725476"/>
            <a:ext cx="20185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5835650"/>
            <a:ext cx="2794000" cy="9525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 rot="16669726">
            <a:off x="10597134" y="3952716"/>
            <a:ext cx="235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 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577543" y="1762598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0832127" y="2586319"/>
            <a:ext cx="60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879747" y="4891807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892085" y="2940133"/>
            <a:ext cx="2034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Bratislavský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5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639" y="77142"/>
            <a:ext cx="4723506" cy="678085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6685" y="147134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 podmienky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92429" y="1329670"/>
            <a:ext cx="5559380" cy="530295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povrchové celky: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Malé Karpaty, Záhorská nížina, Podunajská nížina, výbežky Bielych Karpát a Považského Inovca</a:t>
            </a:r>
          </a:p>
          <a:p>
            <a:r>
              <a:rPr lang="sk-SK" dirty="0" smtClean="0"/>
              <a:t>rieky: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Dunaj, Morava, Myjava, Malý Dunaj, Váh, Dudváh</a:t>
            </a:r>
          </a:p>
          <a:p>
            <a:r>
              <a:rPr lang="sk-SK" dirty="0" smtClean="0"/>
              <a:t>vodné dielo: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Gabčíkovo </a:t>
            </a:r>
            <a:r>
              <a:rPr lang="sk-SK" dirty="0" smtClean="0"/>
              <a:t>(na Dunaji),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Sĺňava, Kráľová </a:t>
            </a:r>
            <a:r>
              <a:rPr lang="sk-SK" dirty="0" smtClean="0"/>
              <a:t>(na Váhu)</a:t>
            </a:r>
          </a:p>
          <a:p>
            <a:r>
              <a:rPr lang="sk-SK" dirty="0" smtClean="0"/>
              <a:t>podnebie: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teplé</a:t>
            </a:r>
            <a:r>
              <a:rPr lang="sk-SK" dirty="0" smtClean="0"/>
              <a:t> (na Podunajskej nížine suché),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mierne teplé </a:t>
            </a:r>
            <a:r>
              <a:rPr lang="sk-SK" dirty="0" smtClean="0"/>
              <a:t>(pohoria)</a:t>
            </a:r>
          </a:p>
          <a:p>
            <a:r>
              <a:rPr lang="sk-SK" dirty="0" smtClean="0"/>
              <a:t>územie kraja je v úrodných častiach odlesnené</a:t>
            </a:r>
          </a:p>
          <a:p>
            <a:r>
              <a:rPr lang="sk-SK" dirty="0" smtClean="0"/>
              <a:t>lesy: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borovicové</a:t>
            </a:r>
            <a:r>
              <a:rPr lang="sk-SK" dirty="0" smtClean="0"/>
              <a:t> (</a:t>
            </a:r>
            <a:r>
              <a:rPr lang="sk-SK" dirty="0" err="1" smtClean="0"/>
              <a:t>Záh.n</a:t>
            </a:r>
            <a:r>
              <a:rPr lang="sk-SK" dirty="0" smtClean="0"/>
              <a:t>.),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bukové</a:t>
            </a:r>
            <a:r>
              <a:rPr lang="sk-SK" dirty="0" smtClean="0"/>
              <a:t> 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dubové</a:t>
            </a:r>
            <a:r>
              <a:rPr lang="sk-SK" dirty="0" smtClean="0"/>
              <a:t> (Malé K.),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lužné</a:t>
            </a:r>
            <a:r>
              <a:rPr lang="sk-SK" dirty="0" smtClean="0"/>
              <a:t> (Dunaj)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 rot="18790615">
            <a:off x="8129779" y="2023262"/>
            <a:ext cx="275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Malé Karpaty</a:t>
            </a:r>
            <a:endParaRPr lang="sk-SK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 rot="19969814">
            <a:off x="7832477" y="1565767"/>
            <a:ext cx="16121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Záhorská </a:t>
            </a:r>
          </a:p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nížina</a:t>
            </a:r>
            <a:endParaRPr lang="sk-SK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507463" y="3350184"/>
            <a:ext cx="18977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Podunajská</a:t>
            </a:r>
          </a:p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nížina</a:t>
            </a:r>
            <a:endParaRPr lang="sk-SK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 rot="18457465">
            <a:off x="7634673" y="460841"/>
            <a:ext cx="132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Morava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 rot="3130595">
            <a:off x="8675725" y="5362907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 rot="1667955">
            <a:off x="9090937" y="4658154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Malý Dunaj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 rot="412586">
            <a:off x="8205121" y="1018359"/>
            <a:ext cx="1275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Myjava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 rot="17319169">
            <a:off x="10994082" y="2573692"/>
            <a:ext cx="746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1983254">
            <a:off x="9067026" y="5308109"/>
            <a:ext cx="1948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Žitný ostrov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704268" cy="4600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SÍDLA</a:t>
            </a:r>
          </a:p>
          <a:p>
            <a:r>
              <a:rPr lang="sk-SK" dirty="0" smtClean="0"/>
              <a:t>251 obcí (16 z nich má štatút mesta)</a:t>
            </a:r>
          </a:p>
          <a:p>
            <a:r>
              <a:rPr lang="sk-SK" dirty="0" smtClean="0"/>
              <a:t>najväčšie mesto: </a:t>
            </a:r>
          </a:p>
          <a:p>
            <a:pPr marL="0" indent="0">
              <a:buNone/>
            </a:pPr>
            <a:r>
              <a:rPr lang="sk-SK" dirty="0" smtClean="0"/>
              <a:t> 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TRNAVA </a:t>
            </a:r>
            <a:r>
              <a:rPr lang="sk-SK" dirty="0" smtClean="0"/>
              <a:t>(66 219 obyvateľov –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7.najväčšie mesto SR)</a:t>
            </a:r>
          </a:p>
          <a:p>
            <a:r>
              <a:rPr lang="sk-SK" dirty="0" smtClean="0"/>
              <a:t>ďalšie významné sídla: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Piešťany, Hlohovec, Dunajská Streda, Galanta, Sereď </a:t>
            </a:r>
            <a:r>
              <a:rPr lang="sk-SK" dirty="0" smtClean="0"/>
              <a:t>v Podunajskej nížine,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Senica, Skalica, Holíč </a:t>
            </a:r>
            <a:r>
              <a:rPr lang="sk-SK" dirty="0" smtClean="0"/>
              <a:t>v Záhorskej nížine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63" y="35521"/>
            <a:ext cx="4089637" cy="6822479"/>
          </a:xfrm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00713"/>
            <a:ext cx="2794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Hospodárstvo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7" y="5747542"/>
            <a:ext cx="2794000" cy="952500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657225" y="1690688"/>
            <a:ext cx="4457700" cy="4351338"/>
          </a:xfrm>
        </p:spPr>
        <p:txBody>
          <a:bodyPr/>
          <a:lstStyle/>
          <a:p>
            <a:r>
              <a:rPr lang="sk-SK" dirty="0" smtClean="0"/>
              <a:t>Trnavský kraj patrí medzi najproduktívnejšie </a:t>
            </a:r>
            <a:r>
              <a:rPr lang="sk-SK" dirty="0"/>
              <a:t>regióny v oblasti priemyslu a </a:t>
            </a:r>
            <a:r>
              <a:rPr lang="sk-SK" dirty="0" smtClean="0"/>
              <a:t>poľnohospodárstva</a:t>
            </a:r>
          </a:p>
          <a:p>
            <a:r>
              <a:rPr lang="sk-SK" b="1" dirty="0" smtClean="0"/>
              <a:t>nosné odvetvia: </a:t>
            </a:r>
            <a:r>
              <a:rPr lang="sk-SK" dirty="0" smtClean="0"/>
              <a:t>poľnohospodárstvo, výroba automobilov a elektroniky, výroba elektrickej energie</a:t>
            </a:r>
            <a:endParaRPr lang="sk-SK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3"/>
          <a:stretch/>
        </p:blipFill>
        <p:spPr>
          <a:xfrm>
            <a:off x="5760671" y="365125"/>
            <a:ext cx="5988022" cy="33210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1"/>
          <a:stretch/>
        </p:blipFill>
        <p:spPr>
          <a:xfrm>
            <a:off x="5760670" y="3798091"/>
            <a:ext cx="5999817" cy="29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STROJÁRSKY a ELEKTROTECHNICKÝ priemysel</a:t>
            </a:r>
          </a:p>
          <a:p>
            <a:r>
              <a:rPr lang="sk-SK" dirty="0" smtClean="0"/>
              <a:t>výroba osobných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automobilov</a:t>
            </a:r>
            <a:r>
              <a:rPr lang="sk-SK" dirty="0" smtClean="0"/>
              <a:t> PSA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Peugeot</a:t>
            </a:r>
            <a:r>
              <a:rPr lang="sk-SK" dirty="0" smtClean="0"/>
              <a:t> Trnava</a:t>
            </a:r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elektronika Samsung </a:t>
            </a:r>
            <a:r>
              <a:rPr lang="sk-SK" dirty="0" smtClean="0"/>
              <a:t>Voderady, Galanta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78" y="241596"/>
            <a:ext cx="5903047" cy="3301704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977" y="3666828"/>
            <a:ext cx="5903047" cy="319383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522" y="3013481"/>
            <a:ext cx="1344564" cy="108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069" y="3013481"/>
            <a:ext cx="1527514" cy="1080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094303"/>
            <a:ext cx="6096000" cy="176369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718" y="4456503"/>
            <a:ext cx="2260282" cy="1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3734" y="1643586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Chemický A FARMACEUTICKÝ priemysel</a:t>
            </a:r>
          </a:p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čistiacich prostriedkov </a:t>
            </a:r>
            <a:r>
              <a:rPr lang="sk-SK" dirty="0" smtClean="0"/>
              <a:t>TATRACHEMA Trnava</a:t>
            </a:r>
          </a:p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farieb</a:t>
            </a:r>
            <a:r>
              <a:rPr lang="sk-SK" dirty="0" smtClean="0"/>
              <a:t> CHEMOLAK Smolenice</a:t>
            </a:r>
          </a:p>
          <a:p>
            <a:r>
              <a:rPr lang="sk-SK" dirty="0" smtClean="0"/>
              <a:t>výroba liekov ZENTIVA Hlohovec</a:t>
            </a: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218282"/>
            <a:ext cx="5181600" cy="34544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36" y="218282"/>
            <a:ext cx="2933700" cy="7040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32" y="3962399"/>
            <a:ext cx="5514308" cy="26384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99" y="5929313"/>
            <a:ext cx="1871772" cy="92868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5" y="4558879"/>
            <a:ext cx="2243138" cy="22431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1581" y="4669607"/>
            <a:ext cx="1347788" cy="202168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5422" y="4777407"/>
            <a:ext cx="2735128" cy="182341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314" y="6091264"/>
            <a:ext cx="4048125" cy="7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3734" y="1690688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POTRAVINÁRSKY priemysel</a:t>
            </a:r>
          </a:p>
          <a:p>
            <a:r>
              <a:rPr lang="sk-SK" dirty="0" smtClean="0"/>
              <a:t>cukrovar</a:t>
            </a:r>
          </a:p>
          <a:p>
            <a:r>
              <a:rPr lang="sk-SK" dirty="0" smtClean="0"/>
              <a:t>pečiváreň			       Sereď</a:t>
            </a:r>
          </a:p>
          <a:p>
            <a:r>
              <a:rPr lang="sk-SK" dirty="0" smtClean="0"/>
              <a:t>výroba šumivého vína</a:t>
            </a:r>
          </a:p>
          <a:p>
            <a:r>
              <a:rPr lang="sk-SK" dirty="0" smtClean="0"/>
              <a:t>výroba sladu</a:t>
            </a:r>
          </a:p>
          <a:p>
            <a:r>
              <a:rPr lang="sk-SK" dirty="0" smtClean="0"/>
              <a:t>cukrovinky </a:t>
            </a:r>
            <a:r>
              <a:rPr lang="sk-SK" dirty="0" err="1" smtClean="0"/>
              <a:t>Figaro</a:t>
            </a:r>
            <a:endParaRPr lang="sk-SK" dirty="0"/>
          </a:p>
        </p:txBody>
      </p:sp>
      <p:sp>
        <p:nvSpPr>
          <p:cNvPr id="9" name="Pravá složená závorka 8"/>
          <p:cNvSpPr/>
          <p:nvPr/>
        </p:nvSpPr>
        <p:spPr>
          <a:xfrm>
            <a:off x="4129088" y="2351882"/>
            <a:ext cx="400050" cy="132873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Pravá složená závorka 5"/>
          <p:cNvSpPr/>
          <p:nvPr/>
        </p:nvSpPr>
        <p:spPr>
          <a:xfrm>
            <a:off x="3573150" y="3866358"/>
            <a:ext cx="400050" cy="692764"/>
          </a:xfrm>
          <a:prstGeom prst="rightBrac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4329113" y="4028074"/>
            <a:ext cx="114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Trnava</a:t>
            </a:r>
            <a:endParaRPr lang="sk-SK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385" y="118799"/>
            <a:ext cx="5410483" cy="19933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67868"/>
          <a:stretch/>
        </p:blipFill>
        <p:spPr>
          <a:xfrm>
            <a:off x="8820659" y="2210541"/>
            <a:ext cx="3208209" cy="41582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053" y="2305156"/>
            <a:ext cx="1453967" cy="4507932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67" y="2792466"/>
            <a:ext cx="2971468" cy="2925754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80" y="4754999"/>
            <a:ext cx="1556508" cy="195341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977" y="4754999"/>
            <a:ext cx="2849732" cy="190130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3181" y="5419201"/>
            <a:ext cx="2043935" cy="1129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3275" y="1731677"/>
            <a:ext cx="1700719" cy="133681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375" y="5705652"/>
            <a:ext cx="1523265" cy="106279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2112" y="4867256"/>
            <a:ext cx="1334686" cy="19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542</Words>
  <Application>Microsoft Office PowerPoint</Application>
  <PresentationFormat>Širokouhlá</PresentationFormat>
  <Paragraphs>118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Motiv Office</vt:lpstr>
      <vt:lpstr>TRNAVSKÝ KRAJ</vt:lpstr>
      <vt:lpstr>TRNAVSKÝ KRAJ</vt:lpstr>
      <vt:lpstr>TRNAVSKÝ KRAJ</vt:lpstr>
      <vt:lpstr>Prírodné podmienky</vt:lpstr>
      <vt:lpstr>Obyvateľstvo</vt:lpstr>
      <vt:lpstr>Hospodárstvo</vt:lpstr>
      <vt:lpstr>Priemysel</vt:lpstr>
      <vt:lpstr>Priemysel</vt:lpstr>
      <vt:lpstr>Priemysel</vt:lpstr>
      <vt:lpstr>Priemysel</vt:lpstr>
      <vt:lpstr>Doprava</vt:lpstr>
      <vt:lpstr>Trnava</vt:lpstr>
      <vt:lpstr>          Skalica</vt:lpstr>
      <vt:lpstr>Zaujímavosti</vt:lpstr>
      <vt:lpstr>Zaujímavosti</vt:lpstr>
      <vt:lpstr>Kam v Trnavskom kraji? </vt:lpstr>
      <vt:lpstr>Kam v Trnavskom kraji?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BRATISLAVSKÝ KRAJ</dc:title>
  <dc:creator>Mirka Chlupíková</dc:creator>
  <cp:lastModifiedBy>szs-lt05</cp:lastModifiedBy>
  <cp:revision>61</cp:revision>
  <dcterms:created xsi:type="dcterms:W3CDTF">2014-01-02T19:39:01Z</dcterms:created>
  <dcterms:modified xsi:type="dcterms:W3CDTF">2020-04-15T13:21:59Z</dcterms:modified>
</cp:coreProperties>
</file>