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73" r:id="rId6"/>
    <p:sldId id="274" r:id="rId7"/>
    <p:sldId id="260" r:id="rId8"/>
    <p:sldId id="275" r:id="rId9"/>
    <p:sldId id="276" r:id="rId10"/>
    <p:sldId id="291" r:id="rId11"/>
    <p:sldId id="280" r:id="rId12"/>
    <p:sldId id="286" r:id="rId13"/>
    <p:sldId id="292" r:id="rId14"/>
    <p:sldId id="285" r:id="rId15"/>
    <p:sldId id="271" r:id="rId16"/>
    <p:sldId id="287" r:id="rId17"/>
    <p:sldId id="290" r:id="rId18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A5DB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D83FC-4389-4E8C-8F3D-4DE07AF2DA61}" type="datetimeFigureOut">
              <a:rPr lang="sk-SK" smtClean="0"/>
              <a:t>27.4.2020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97D8-14A5-4B5D-BFD4-B30C7DC3A27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284957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D83FC-4389-4E8C-8F3D-4DE07AF2DA61}" type="datetimeFigureOut">
              <a:rPr lang="sk-SK" smtClean="0"/>
              <a:t>27.4.2020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97D8-14A5-4B5D-BFD4-B30C7DC3A27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581765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D83FC-4389-4E8C-8F3D-4DE07AF2DA61}" type="datetimeFigureOut">
              <a:rPr lang="sk-SK" smtClean="0"/>
              <a:t>27.4.2020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97D8-14A5-4B5D-BFD4-B30C7DC3A27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52854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D83FC-4389-4E8C-8F3D-4DE07AF2DA61}" type="datetimeFigureOut">
              <a:rPr lang="sk-SK" smtClean="0"/>
              <a:t>27.4.2020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97D8-14A5-4B5D-BFD4-B30C7DC3A27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07094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D83FC-4389-4E8C-8F3D-4DE07AF2DA61}" type="datetimeFigureOut">
              <a:rPr lang="sk-SK" smtClean="0"/>
              <a:t>27.4.2020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97D8-14A5-4B5D-BFD4-B30C7DC3A27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76553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D83FC-4389-4E8C-8F3D-4DE07AF2DA61}" type="datetimeFigureOut">
              <a:rPr lang="sk-SK" smtClean="0"/>
              <a:t>27.4.2020</a:t>
            </a:fld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97D8-14A5-4B5D-BFD4-B30C7DC3A27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53929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D83FC-4389-4E8C-8F3D-4DE07AF2DA61}" type="datetimeFigureOut">
              <a:rPr lang="sk-SK" smtClean="0"/>
              <a:t>27.4.2020</a:t>
            </a:fld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97D8-14A5-4B5D-BFD4-B30C7DC3A27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62304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D83FC-4389-4E8C-8F3D-4DE07AF2DA61}" type="datetimeFigureOut">
              <a:rPr lang="sk-SK" smtClean="0"/>
              <a:t>27.4.2020</a:t>
            </a:fld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97D8-14A5-4B5D-BFD4-B30C7DC3A27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39419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D83FC-4389-4E8C-8F3D-4DE07AF2DA61}" type="datetimeFigureOut">
              <a:rPr lang="sk-SK" smtClean="0"/>
              <a:t>27.4.2020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97D8-14A5-4B5D-BFD4-B30C7DC3A27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889857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D83FC-4389-4E8C-8F3D-4DE07AF2DA61}" type="datetimeFigureOut">
              <a:rPr lang="sk-SK" smtClean="0"/>
              <a:t>27.4.2020</a:t>
            </a:fld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97D8-14A5-4B5D-BFD4-B30C7DC3A27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13815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D83FC-4389-4E8C-8F3D-4DE07AF2DA61}" type="datetimeFigureOut">
              <a:rPr lang="sk-SK" smtClean="0"/>
              <a:t>27.4.2020</a:t>
            </a:fld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97D8-14A5-4B5D-BFD4-B30C7DC3A27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18290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4D83FC-4389-4E8C-8F3D-4DE07AF2DA61}" type="datetimeFigureOut">
              <a:rPr lang="sk-SK" smtClean="0"/>
              <a:t>27.4.2020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6497D8-14A5-4B5D-BFD4-B30C7DC3A27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97808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jp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1" y="399245"/>
            <a:ext cx="12099537" cy="5898524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564664" y="5241701"/>
            <a:ext cx="6581104" cy="1056068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sk-SK" sz="7200" b="1" dirty="0" smtClean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DFA5DB"/>
                </a:solidFill>
              </a:rPr>
              <a:t>TRENČIANSKY KRAJ</a:t>
            </a:r>
            <a:endParaRPr lang="sk-SK" sz="7200" b="1" dirty="0">
              <a:ln w="28575">
                <a:solidFill>
                  <a:srgbClr val="FF0000"/>
                </a:solidFill>
                <a:prstDash val="solid"/>
              </a:ln>
              <a:solidFill>
                <a:srgbClr val="DFA5D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948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Cestovný ruch</a:t>
            </a:r>
            <a:endParaRPr lang="sk-SK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sk-SK" dirty="0" smtClean="0"/>
              <a:t>veľa kultúrnych pamiatok a prírodných krás, lyžovanie</a:t>
            </a:r>
          </a:p>
          <a:p>
            <a:r>
              <a:rPr lang="sk-SK" dirty="0" smtClean="0"/>
              <a:t>významné 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kúpele</a:t>
            </a:r>
            <a:r>
              <a:rPr lang="sk-SK" dirty="0" smtClean="0"/>
              <a:t>: Trenčianske Teplice, Bojnice, Nimnica</a:t>
            </a:r>
            <a:endParaRPr lang="sk-SK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7852" y="480638"/>
            <a:ext cx="6031175" cy="603117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809" y="3709116"/>
            <a:ext cx="5519536" cy="280269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2389" y="176894"/>
            <a:ext cx="1954503" cy="146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590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Doprava</a:t>
            </a:r>
            <a:endParaRPr lang="sk-SK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80305" y="1415130"/>
            <a:ext cx="4134118" cy="4351338"/>
          </a:xfrm>
        </p:spPr>
        <p:txBody>
          <a:bodyPr/>
          <a:lstStyle/>
          <a:p>
            <a:r>
              <a:rPr lang="sk-SK" dirty="0" smtClean="0"/>
              <a:t>výborne rozvinutá najmä v doline Váhu</a:t>
            </a:r>
          </a:p>
          <a:p>
            <a:r>
              <a:rPr lang="sk-SK" dirty="0" smtClean="0"/>
              <a:t>diaľnica D1, železnica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423" y="-35090"/>
            <a:ext cx="7877578" cy="6893089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24308"/>
            <a:ext cx="4314423" cy="242686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704296"/>
            <a:ext cx="4314423" cy="880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808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Zaujímavosti</a:t>
            </a:r>
            <a:endParaRPr lang="sk-SK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sk-SK" dirty="0" smtClean="0"/>
              <a:t>filmový festival TRENČIANSKE TEPLICE</a:t>
            </a:r>
            <a:endParaRPr lang="sk-SK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/>
          <a:srcRect t="22376" b="24672"/>
          <a:stretch/>
        </p:blipFill>
        <p:spPr>
          <a:xfrm>
            <a:off x="6190445" y="4035"/>
            <a:ext cx="5810250" cy="2047741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05834"/>
            <a:ext cx="4572000" cy="268605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5738" y="2051776"/>
            <a:ext cx="5616262" cy="4212197"/>
          </a:xfrm>
          <a:prstGeom prst="rect">
            <a:avLst/>
          </a:prstGeom>
        </p:spPr>
      </p:pic>
      <p:pic>
        <p:nvPicPr>
          <p:cNvPr id="9" name="Zástupný symbol pro obsah 8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187" y="2570047"/>
            <a:ext cx="2879501" cy="4287953"/>
          </a:xfrm>
        </p:spPr>
      </p:pic>
    </p:spTree>
    <p:extLst>
      <p:ext uri="{BB962C8B-B14F-4D97-AF65-F5344CB8AC3E}">
        <p14:creationId xmlns:p14="http://schemas.microsoft.com/office/powerpoint/2010/main" val="533006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Zaujímavosti</a:t>
            </a:r>
            <a:endParaRPr lang="sk-SK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sk-SK" dirty="0" smtClean="0"/>
              <a:t>MILAN RASTISLAV ŠTEFÁNIK (1880 – 1919) – rodák z Košarísk, významný astronóm, politik, generál francúzskej armády</a:t>
            </a:r>
            <a:endParaRPr lang="sk-SK" dirty="0"/>
          </a:p>
        </p:txBody>
      </p:sp>
      <p:pic>
        <p:nvPicPr>
          <p:cNvPr id="10" name="Zástupný symbol pro obsah 9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547" y="365125"/>
            <a:ext cx="2926016" cy="4656789"/>
          </a:xfr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95675"/>
            <a:ext cx="5048250" cy="3362325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6676" y="4413474"/>
            <a:ext cx="4046112" cy="2444526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682378"/>
            <a:ext cx="2381250" cy="3486150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18332" y="4256466"/>
            <a:ext cx="1300767" cy="2601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989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Zaujímavosti</a:t>
            </a:r>
            <a:endParaRPr lang="sk-SK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72037" y="1690688"/>
            <a:ext cx="5523963" cy="4351338"/>
          </a:xfrm>
        </p:spPr>
        <p:txBody>
          <a:bodyPr/>
          <a:lstStyle/>
          <a:p>
            <a:r>
              <a:rPr lang="sk-SK" dirty="0" smtClean="0"/>
              <a:t>ĽUDOVÍT ŠTÚR (1815 – 1856)</a:t>
            </a:r>
          </a:p>
          <a:p>
            <a:r>
              <a:rPr lang="sk-SK" dirty="0" smtClean="0"/>
              <a:t>ALEXANDER DUBČEK (1921 – 1992)</a:t>
            </a:r>
          </a:p>
          <a:p>
            <a:r>
              <a:rPr lang="sk-SK" dirty="0" smtClean="0"/>
              <a:t>narodili sa v tom istom dome v Uhrovci (okres BN)</a:t>
            </a:r>
            <a:endParaRPr lang="sk-SK" dirty="0"/>
          </a:p>
        </p:txBody>
      </p:sp>
      <p:pic>
        <p:nvPicPr>
          <p:cNvPr id="9" name="Zástupný symbol pro obsah 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39" y="3649784"/>
            <a:ext cx="2356619" cy="3208216"/>
          </a:xfr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8" r="14581"/>
          <a:stretch/>
        </p:blipFill>
        <p:spPr>
          <a:xfrm>
            <a:off x="2760372" y="3655232"/>
            <a:ext cx="3335628" cy="3202768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2114" y="107928"/>
            <a:ext cx="5734720" cy="4308034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0326" y="4534504"/>
            <a:ext cx="3162300" cy="221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380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Kam v Trenčianskom kraji? </a:t>
            </a:r>
            <a:endParaRPr lang="sk-SK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Zástupný symbol pro obsah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sk-SK" dirty="0" smtClean="0"/>
              <a:t>BOJNICE – zámok, najstaršia a najnavštevovanejšia ZOO na Slovensku</a:t>
            </a:r>
            <a:endParaRPr lang="sk-SK" dirty="0"/>
          </a:p>
        </p:txBody>
      </p:sp>
      <p:pic>
        <p:nvPicPr>
          <p:cNvPr id="10" name="Zástupný symbol pro obsah 9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2576" y="64228"/>
            <a:ext cx="5076840" cy="3807630"/>
          </a:xfr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4" y="3553373"/>
            <a:ext cx="4984571" cy="3304627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13" r="3240" b="14225"/>
          <a:stretch/>
        </p:blipFill>
        <p:spPr>
          <a:xfrm>
            <a:off x="8466999" y="4038404"/>
            <a:ext cx="3622417" cy="2819596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341" y="2670064"/>
            <a:ext cx="2726149" cy="4187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657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Kam v Trenčianskom kraji?</a:t>
            </a:r>
            <a:endParaRPr lang="sk-SK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198683" y="1690688"/>
            <a:ext cx="4765184" cy="4351338"/>
          </a:xfrm>
        </p:spPr>
        <p:txBody>
          <a:bodyPr/>
          <a:lstStyle/>
          <a:p>
            <a:r>
              <a:rPr lang="sk-SK" dirty="0" smtClean="0"/>
              <a:t>MANÍNSKA TIESŇAVA – národná prírodná rezervácia</a:t>
            </a:r>
            <a:endParaRPr lang="sk-SK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3867" y="1362869"/>
            <a:ext cx="7029450" cy="527685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560" y="2698749"/>
            <a:ext cx="3042164" cy="4056219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8826"/>
            <a:ext cx="9929611" cy="6957392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9051" y="3693862"/>
            <a:ext cx="2480456" cy="3177235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29051" y="0"/>
            <a:ext cx="2497964" cy="3744272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2" name="TextovéPole 11"/>
          <p:cNvSpPr txBox="1"/>
          <p:nvPr/>
        </p:nvSpPr>
        <p:spPr>
          <a:xfrm>
            <a:off x="3940935" y="365125"/>
            <a:ext cx="27025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solidFill>
                  <a:srgbClr val="FF0000"/>
                </a:solidFill>
              </a:rPr>
              <a:t>SÚĽOVSKÉ SKALY</a:t>
            </a:r>
            <a:endParaRPr lang="sk-SK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19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Kam v Trenčianskom kraji?</a:t>
            </a:r>
            <a:endParaRPr lang="sk-SK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4584879" y="3279481"/>
            <a:ext cx="2425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dirty="0" smtClean="0"/>
              <a:t>Beckovský hrad</a:t>
            </a:r>
            <a:endParaRPr lang="sk-SK" sz="28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5371148" y="1507549"/>
            <a:ext cx="20387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dirty="0" smtClean="0"/>
              <a:t>Hrad </a:t>
            </a:r>
            <a:r>
              <a:rPr lang="sk-SK" sz="2800" dirty="0" err="1" smtClean="0"/>
              <a:t>Vršatec</a:t>
            </a:r>
            <a:endParaRPr lang="sk-SK" sz="280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5486885" y="5794996"/>
            <a:ext cx="180722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dirty="0" smtClean="0"/>
              <a:t>Uhrovecký </a:t>
            </a:r>
          </a:p>
          <a:p>
            <a:r>
              <a:rPr lang="sk-SK" sz="2800" dirty="0" smtClean="0"/>
              <a:t>hrad</a:t>
            </a:r>
            <a:endParaRPr lang="sk-SK" sz="2800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24765" y="5794996"/>
            <a:ext cx="148284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dirty="0" smtClean="0"/>
              <a:t>Považský</a:t>
            </a:r>
          </a:p>
          <a:p>
            <a:r>
              <a:rPr lang="sk-SK" sz="2800" dirty="0" smtClean="0"/>
              <a:t>hrad</a:t>
            </a:r>
            <a:endParaRPr lang="sk-SK" sz="2800" dirty="0"/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024" y="1507549"/>
            <a:ext cx="4286855" cy="2343481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 rotWithShape="1">
          <a:blip r:embed="rId3"/>
          <a:srcRect b="17839"/>
          <a:stretch/>
        </p:blipFill>
        <p:spPr>
          <a:xfrm>
            <a:off x="7404058" y="246927"/>
            <a:ext cx="4489918" cy="2766730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7749" y="3986990"/>
            <a:ext cx="4942536" cy="2809008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5"/>
          <a:srcRect t="9811" b="19828"/>
          <a:stretch/>
        </p:blipFill>
        <p:spPr>
          <a:xfrm>
            <a:off x="1507607" y="3915145"/>
            <a:ext cx="3863541" cy="2833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324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TRENČIANSKY KRAJ</a:t>
            </a:r>
            <a:endParaRPr lang="sk-SK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838200" y="1455313"/>
            <a:ext cx="5181600" cy="4721650"/>
          </a:xfrm>
        </p:spPr>
        <p:txBody>
          <a:bodyPr>
            <a:normAutofit fontScale="92500" lnSpcReduction="10000"/>
          </a:bodyPr>
          <a:lstStyle/>
          <a:p>
            <a:r>
              <a:rPr lang="sk-SK" dirty="0" smtClean="0"/>
              <a:t>rozloha: </a:t>
            </a:r>
          </a:p>
          <a:p>
            <a:r>
              <a:rPr lang="sk-SK" dirty="0" smtClean="0"/>
              <a:t>počet obyvateľov:</a:t>
            </a:r>
          </a:p>
          <a:p>
            <a:r>
              <a:rPr lang="sk-SK" dirty="0" smtClean="0"/>
              <a:t>hustota zaľudnenia:</a:t>
            </a:r>
          </a:p>
          <a:p>
            <a:r>
              <a:rPr lang="sk-SK" dirty="0" smtClean="0"/>
              <a:t>okresy:</a:t>
            </a:r>
          </a:p>
          <a:p>
            <a:pPr marL="0" indent="0">
              <a:buNone/>
            </a:pPr>
            <a:endParaRPr lang="sk-SK" dirty="0" smtClean="0"/>
          </a:p>
          <a:p>
            <a:endParaRPr lang="sk-SK" dirty="0" smtClean="0"/>
          </a:p>
          <a:p>
            <a:endParaRPr lang="sk-SK" dirty="0" smtClean="0"/>
          </a:p>
          <a:p>
            <a:r>
              <a:rPr lang="sk-SK" dirty="0" smtClean="0"/>
              <a:t>susedné štáty:</a:t>
            </a:r>
          </a:p>
          <a:p>
            <a:pPr marL="0" indent="0">
              <a:buNone/>
            </a:pPr>
            <a:endParaRPr lang="sk-SK" dirty="0" smtClean="0"/>
          </a:p>
          <a:p>
            <a:r>
              <a:rPr lang="sk-SK" dirty="0" smtClean="0"/>
              <a:t>susedné kraje:</a:t>
            </a:r>
            <a:endParaRPr lang="sk-SK" dirty="0"/>
          </a:p>
        </p:txBody>
      </p:sp>
      <p:sp>
        <p:nvSpPr>
          <p:cNvPr id="10" name="TextovéPole 9"/>
          <p:cNvSpPr txBox="1"/>
          <p:nvPr/>
        </p:nvSpPr>
        <p:spPr>
          <a:xfrm>
            <a:off x="2707424" y="1345966"/>
            <a:ext cx="20233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4 501,9 </a:t>
            </a:r>
            <a:r>
              <a:rPr lang="sk-SK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km² 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3839494" y="1823782"/>
            <a:ext cx="13628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599 859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3839494" y="2255892"/>
            <a:ext cx="24330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133 obyv./ km²</a:t>
            </a:r>
            <a:endParaRPr lang="sk-SK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2141565" y="4911847"/>
            <a:ext cx="10545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Česko</a:t>
            </a:r>
            <a:endParaRPr lang="sk-SK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1525499" y="5800745"/>
            <a:ext cx="579440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Trnavský, Nitriansky, Banskobystrický,</a:t>
            </a:r>
          </a:p>
          <a:p>
            <a:r>
              <a:rPr lang="sk-SK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Žilinský</a:t>
            </a:r>
            <a:endParaRPr lang="sk-SK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2141565" y="2860791"/>
            <a:ext cx="517834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Trenčín, Nové Mesto nad Váhom, </a:t>
            </a:r>
          </a:p>
          <a:p>
            <a:r>
              <a:rPr lang="sk-SK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Myjava, Ilava, Púchov, Považská</a:t>
            </a:r>
          </a:p>
          <a:p>
            <a:r>
              <a:rPr lang="sk-SK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Bystrica, Prievidza, Bánovce nad</a:t>
            </a:r>
          </a:p>
          <a:p>
            <a:r>
              <a:rPr lang="sk-SK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Bebravou, Partizánske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7334" y="55235"/>
            <a:ext cx="2744273" cy="104543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993" y="1023319"/>
            <a:ext cx="4529540" cy="2397558"/>
          </a:xfrm>
          <a:prstGeom prst="rect">
            <a:avLst/>
          </a:prstGeom>
        </p:spPr>
      </p:pic>
      <p:pic>
        <p:nvPicPr>
          <p:cNvPr id="12" name="Zástupný symbol pro obsah 11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653" y="3451573"/>
            <a:ext cx="4397880" cy="3298410"/>
          </a:xfrm>
        </p:spPr>
      </p:pic>
    </p:spTree>
    <p:extLst>
      <p:ext uri="{BB962C8B-B14F-4D97-AF65-F5344CB8AC3E}">
        <p14:creationId xmlns:p14="http://schemas.microsoft.com/office/powerpoint/2010/main" val="236951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/>
      <p:bldP spid="16" grpId="0"/>
      <p:bldP spid="17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Zástupný symbol pro obsah 12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267" y="306707"/>
            <a:ext cx="6876733" cy="5894343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TRENČIANSKY KRAJ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4424887" cy="4351338"/>
          </a:xfrm>
        </p:spPr>
        <p:txBody>
          <a:bodyPr/>
          <a:lstStyle/>
          <a:p>
            <a:r>
              <a:rPr lang="sk-SK" dirty="0" smtClean="0"/>
              <a:t>tvorí ho 9 okresov</a:t>
            </a:r>
          </a:p>
          <a:p>
            <a:r>
              <a:rPr lang="sk-SK" dirty="0" smtClean="0"/>
              <a:t>menší kraj podľa rozlohy </a:t>
            </a:r>
          </a:p>
          <a:p>
            <a:r>
              <a:rPr lang="sk-SK" dirty="0" smtClean="0"/>
              <a:t>nadpriemerná hustota zaľudnenia </a:t>
            </a:r>
          </a:p>
          <a:p>
            <a:pPr marL="0" indent="0">
              <a:buNone/>
            </a:pPr>
            <a:r>
              <a:rPr lang="sk-SK" dirty="0" smtClean="0"/>
              <a:t>  (133 &gt;110 obyv./km</a:t>
            </a:r>
            <a:r>
              <a:rPr lang="sk-SK" dirty="0" smtClean="0">
                <a:ea typeface="Cambria Math" panose="02040503050406030204" pitchFamily="18" charset="0"/>
              </a:rPr>
              <a:t>²)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9004259" y="2685302"/>
            <a:ext cx="4331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</a:t>
            </a:r>
            <a:endParaRPr lang="sk-SK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8475532" y="3130645"/>
            <a:ext cx="5998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TN</a:t>
            </a:r>
            <a:endParaRPr lang="sk-SK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8934003" y="4065817"/>
            <a:ext cx="6238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BN</a:t>
            </a:r>
            <a:endParaRPr lang="sk-SK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9345659" y="5027056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</a:t>
            </a:r>
            <a:endParaRPr lang="sk-SK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8251272" y="5653742"/>
            <a:ext cx="178927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Nitriansky </a:t>
            </a:r>
          </a:p>
          <a:p>
            <a:pPr algn="ctr"/>
            <a:r>
              <a:rPr lang="sk-SK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kraj</a:t>
            </a:r>
            <a:endParaRPr lang="sk-SK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ovéPole 13"/>
          <p:cNvSpPr txBox="1"/>
          <p:nvPr/>
        </p:nvSpPr>
        <p:spPr>
          <a:xfrm rot="18617275">
            <a:off x="10226563" y="5092868"/>
            <a:ext cx="258673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Banskobystrický</a:t>
            </a:r>
          </a:p>
          <a:p>
            <a:pPr algn="ctr"/>
            <a:r>
              <a:rPr lang="sk-SK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kraj</a:t>
            </a:r>
            <a:endParaRPr lang="sk-SK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7515173" y="3868974"/>
            <a:ext cx="7360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NM</a:t>
            </a:r>
            <a:endParaRPr lang="sk-SK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6382563" y="4180214"/>
            <a:ext cx="6848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</a:t>
            </a:r>
            <a:endParaRPr lang="sk-SK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10337775" y="3531401"/>
            <a:ext cx="6014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PD</a:t>
            </a:r>
            <a:endParaRPr lang="sk-SK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ovéPole 17"/>
          <p:cNvSpPr txBox="1"/>
          <p:nvPr/>
        </p:nvSpPr>
        <p:spPr>
          <a:xfrm rot="3069270">
            <a:off x="5322210" y="5176689"/>
            <a:ext cx="20348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Trnavský </a:t>
            </a:r>
          </a:p>
          <a:p>
            <a:pPr algn="ctr"/>
            <a:r>
              <a:rPr lang="sk-SK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kraj</a:t>
            </a:r>
            <a:endParaRPr lang="sk-SK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8" y="5719360"/>
            <a:ext cx="2988928" cy="1138639"/>
          </a:xfrm>
          <a:prstGeom prst="rect">
            <a:avLst/>
          </a:prstGeom>
        </p:spPr>
      </p:pic>
      <p:sp>
        <p:nvSpPr>
          <p:cNvPr id="20" name="TextovéPole 19"/>
          <p:cNvSpPr txBox="1"/>
          <p:nvPr/>
        </p:nvSpPr>
        <p:spPr>
          <a:xfrm>
            <a:off x="10454853" y="832669"/>
            <a:ext cx="138050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Žilinský </a:t>
            </a:r>
          </a:p>
          <a:p>
            <a:pPr algn="ctr"/>
            <a:r>
              <a:rPr lang="sk-SK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kraj</a:t>
            </a:r>
            <a:endParaRPr lang="sk-SK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9181971" y="2065940"/>
            <a:ext cx="6094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</a:t>
            </a:r>
            <a:endParaRPr lang="sk-SK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ovéPole 21"/>
          <p:cNvSpPr txBox="1"/>
          <p:nvPr/>
        </p:nvSpPr>
        <p:spPr>
          <a:xfrm>
            <a:off x="9855848" y="1845181"/>
            <a:ext cx="5774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PB</a:t>
            </a:r>
            <a:endParaRPr lang="sk-SK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10536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4" grpId="0"/>
      <p:bldP spid="15" grpId="0"/>
      <p:bldP spid="16" grpId="0"/>
      <p:bldP spid="17" grpId="0"/>
      <p:bldP spid="18" grpId="0"/>
      <p:bldP spid="20" grpId="0"/>
      <p:bldP spid="21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219" y="340510"/>
            <a:ext cx="6739781" cy="5776955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86685" y="147134"/>
            <a:ext cx="10515600" cy="1325563"/>
          </a:xfrm>
        </p:spPr>
        <p:txBody>
          <a:bodyPr/>
          <a:lstStyle/>
          <a:p>
            <a:r>
              <a:rPr lang="sk-SK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Prírodné podmienky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37883" y="1329670"/>
            <a:ext cx="5306094" cy="5302950"/>
          </a:xfrm>
        </p:spPr>
        <p:txBody>
          <a:bodyPr>
            <a:normAutofit lnSpcReduction="10000"/>
          </a:bodyPr>
          <a:lstStyle/>
          <a:p>
            <a:r>
              <a:rPr lang="sk-SK" dirty="0" smtClean="0"/>
              <a:t>povrch kraja je veľmi členitý, os tvorí 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Považské podolie a Hornonitrianska kotlina</a:t>
            </a:r>
            <a:endParaRPr lang="sk-SK" dirty="0" smtClean="0"/>
          </a:p>
          <a:p>
            <a:r>
              <a:rPr lang="sk-SK" dirty="0" smtClean="0"/>
              <a:t>kotliny lemujú pohoria: 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Biele Karpaty, Javorníky, Považský Inovec, Strážovské a Súľovské vrchy, Vtáčnik</a:t>
            </a:r>
          </a:p>
          <a:p>
            <a:r>
              <a:rPr lang="sk-SK" dirty="0" smtClean="0"/>
              <a:t>rieky: 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Váh, Nitra, Bebrava</a:t>
            </a:r>
          </a:p>
          <a:p>
            <a:r>
              <a:rPr lang="sk-SK" dirty="0" smtClean="0"/>
              <a:t>vodná nádrž: 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Nosice</a:t>
            </a:r>
          </a:p>
          <a:p>
            <a:r>
              <a:rPr lang="sk-SK" dirty="0" smtClean="0"/>
              <a:t>podnebie prevažuje 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mierne teplé</a:t>
            </a:r>
            <a:r>
              <a:rPr lang="sk-SK" dirty="0" smtClean="0"/>
              <a:t> </a:t>
            </a:r>
          </a:p>
          <a:p>
            <a:r>
              <a:rPr lang="sk-SK" dirty="0" smtClean="0"/>
              <a:t>lesy prevažujú 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bukové</a:t>
            </a:r>
          </a:p>
          <a:p>
            <a:r>
              <a:rPr lang="sk-SK" dirty="0" smtClean="0"/>
              <a:t>príroda je veľmi pestrá</a:t>
            </a:r>
            <a:endParaRPr lang="sk-SK" dirty="0"/>
          </a:p>
        </p:txBody>
      </p:sp>
      <p:sp>
        <p:nvSpPr>
          <p:cNvPr id="9" name="TextovéPole 8"/>
          <p:cNvSpPr txBox="1"/>
          <p:nvPr/>
        </p:nvSpPr>
        <p:spPr>
          <a:xfrm rot="20270588">
            <a:off x="9049952" y="706946"/>
            <a:ext cx="17860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Javorníky</a:t>
            </a:r>
            <a:endParaRPr lang="sk-SK" sz="32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ovéPole 10"/>
          <p:cNvSpPr txBox="1"/>
          <p:nvPr/>
        </p:nvSpPr>
        <p:spPr>
          <a:xfrm rot="19413487">
            <a:off x="8729275" y="4065757"/>
            <a:ext cx="37063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Hornonitrianska kotlina</a:t>
            </a:r>
            <a:endParaRPr lang="sk-SK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ovéPole 15"/>
          <p:cNvSpPr txBox="1"/>
          <p:nvPr/>
        </p:nvSpPr>
        <p:spPr>
          <a:xfrm rot="18821629">
            <a:off x="10050686" y="4534590"/>
            <a:ext cx="9333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Nitra</a:t>
            </a:r>
            <a:endParaRPr lang="sk-SK" sz="2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ovéPole 16"/>
          <p:cNvSpPr txBox="1"/>
          <p:nvPr/>
        </p:nvSpPr>
        <p:spPr>
          <a:xfrm rot="18807239">
            <a:off x="9667707" y="1783955"/>
            <a:ext cx="7467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Váh</a:t>
            </a:r>
            <a:endParaRPr lang="sk-SK" sz="2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ovéPole 3"/>
          <p:cNvSpPr txBox="1"/>
          <p:nvPr/>
        </p:nvSpPr>
        <p:spPr>
          <a:xfrm rot="19345600">
            <a:off x="7150382" y="3065522"/>
            <a:ext cx="27388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Považské podolie</a:t>
            </a:r>
            <a:endParaRPr lang="sk-SK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ovéPole 17"/>
          <p:cNvSpPr txBox="1"/>
          <p:nvPr/>
        </p:nvSpPr>
        <p:spPr>
          <a:xfrm rot="20287054">
            <a:off x="5874632" y="2950268"/>
            <a:ext cx="30748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 i e l e  K a r p a t y</a:t>
            </a:r>
            <a:endParaRPr lang="sk-SK" sz="28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ovéPole 18"/>
          <p:cNvSpPr txBox="1"/>
          <p:nvPr/>
        </p:nvSpPr>
        <p:spPr>
          <a:xfrm rot="18790615">
            <a:off x="7043309" y="3979930"/>
            <a:ext cx="25888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Považský Inovec</a:t>
            </a:r>
            <a:endParaRPr lang="sk-SK" sz="28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ovéPole 19"/>
          <p:cNvSpPr txBox="1"/>
          <p:nvPr/>
        </p:nvSpPr>
        <p:spPr>
          <a:xfrm rot="20896155">
            <a:off x="9268994" y="2827561"/>
            <a:ext cx="176176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Strážovské</a:t>
            </a:r>
          </a:p>
          <a:p>
            <a:pPr algn="ctr"/>
            <a:r>
              <a:rPr lang="sk-SK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vrchy</a:t>
            </a:r>
            <a:endParaRPr lang="sk-SK" sz="28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ovéPole 20"/>
          <p:cNvSpPr txBox="1"/>
          <p:nvPr/>
        </p:nvSpPr>
        <p:spPr>
          <a:xfrm rot="19980618">
            <a:off x="10381990" y="4813982"/>
            <a:ext cx="13000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Vtáčnik</a:t>
            </a:r>
            <a:endParaRPr lang="sk-SK" sz="28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ovéPole 21"/>
          <p:cNvSpPr txBox="1"/>
          <p:nvPr/>
        </p:nvSpPr>
        <p:spPr>
          <a:xfrm rot="20896155">
            <a:off x="10127894" y="1884082"/>
            <a:ext cx="150489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Súľovské</a:t>
            </a:r>
          </a:p>
          <a:p>
            <a:pPr algn="ctr"/>
            <a:r>
              <a:rPr lang="sk-SK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vrchy</a:t>
            </a:r>
            <a:endParaRPr lang="sk-SK" sz="28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8165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6" grpId="0"/>
      <p:bldP spid="17" grpId="0"/>
      <p:bldP spid="4" grpId="0"/>
      <p:bldP spid="18" grpId="0"/>
      <p:bldP spid="19" grpId="0"/>
      <p:bldP spid="20" grpId="0"/>
      <p:bldP spid="21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Obyvateľstvo</a:t>
            </a:r>
            <a:endParaRPr lang="sk-SK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54972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cap="all" dirty="0" smtClean="0"/>
              <a:t>Hustota zaľudnenia:</a:t>
            </a:r>
          </a:p>
          <a:p>
            <a:r>
              <a:rPr lang="sk-SK" dirty="0" smtClean="0"/>
              <a:t>nerovnomerná – kotliny sú veľmi husto zaľudnené</a:t>
            </a:r>
          </a:p>
          <a:p>
            <a:pPr marL="0" indent="0">
              <a:buNone/>
            </a:pPr>
            <a:r>
              <a:rPr lang="sk-SK" cap="all" dirty="0" smtClean="0"/>
              <a:t>Národnosti:</a:t>
            </a:r>
          </a:p>
          <a:p>
            <a:r>
              <a:rPr lang="sk-SK" dirty="0" smtClean="0"/>
              <a:t>prevláda 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slovenská národnosť</a:t>
            </a:r>
            <a:endParaRPr lang="sk-SK" dirty="0" smtClean="0"/>
          </a:p>
          <a:p>
            <a:pPr marL="0" indent="0">
              <a:buNone/>
            </a:pPr>
            <a:r>
              <a:rPr lang="sk-SK" dirty="0" smtClean="0"/>
              <a:t>NÁBOŽENSTVO:</a:t>
            </a:r>
          </a:p>
          <a:p>
            <a:r>
              <a:rPr lang="sk-SK" dirty="0" smtClean="0"/>
              <a:t>rímskokatolícke, okolie MY evanjelické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709" y="258951"/>
            <a:ext cx="7030198" cy="5213161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24" y="5642428"/>
            <a:ext cx="3190875" cy="1215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28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Obyvateľstvo</a:t>
            </a:r>
            <a:endParaRPr lang="sk-SK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690688"/>
            <a:ext cx="5704268" cy="460093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sk-SK" dirty="0" smtClean="0"/>
              <a:t>SÍDLA</a:t>
            </a:r>
          </a:p>
          <a:p>
            <a:r>
              <a:rPr lang="sk-SK" dirty="0" smtClean="0"/>
              <a:t>274 obcí (18 z nich má štatút mesta)</a:t>
            </a:r>
          </a:p>
          <a:p>
            <a:r>
              <a:rPr lang="sk-SK" dirty="0" smtClean="0"/>
              <a:t>najväčšie mesto: </a:t>
            </a:r>
          </a:p>
          <a:p>
            <a:pPr marL="0" indent="0">
              <a:buNone/>
            </a:pPr>
            <a:r>
              <a:rPr lang="sk-SK" dirty="0" smtClean="0"/>
              <a:t>   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TRENČÍN </a:t>
            </a:r>
            <a:r>
              <a:rPr lang="sk-SK" dirty="0" smtClean="0"/>
              <a:t>(56 000 obyvateľov –   </a:t>
            </a:r>
          </a:p>
          <a:p>
            <a:pPr marL="0" indent="0">
              <a:buNone/>
            </a:pPr>
            <a:r>
              <a:rPr lang="sk-SK" dirty="0"/>
              <a:t> </a:t>
            </a:r>
            <a:r>
              <a:rPr lang="sk-SK" dirty="0" smtClean="0"/>
              <a:t>  9.najväčšie mesto SR)</a:t>
            </a:r>
          </a:p>
          <a:p>
            <a:r>
              <a:rPr lang="sk-SK" dirty="0" smtClean="0"/>
              <a:t>ďalšie významné sídla: 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Považská Bystrica, Púchov, Dubnica nad Váhom a Nové Mesto nad Váhom, Partizánske, Prievidza, Handlová, Nováky</a:t>
            </a:r>
          </a:p>
          <a:p>
            <a:r>
              <a:rPr lang="sk-SK" dirty="0" smtClean="0"/>
              <a:t>v okolí Myjavy – roztrúsené osídlenie 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kopanice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493" y="471487"/>
            <a:ext cx="6493107" cy="4814888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5350" y="5404368"/>
            <a:ext cx="3676650" cy="1400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459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0456" y="75408"/>
            <a:ext cx="10515600" cy="1325563"/>
          </a:xfrm>
        </p:spPr>
        <p:txBody>
          <a:bodyPr/>
          <a:lstStyle/>
          <a:p>
            <a:r>
              <a:rPr lang="sk-SK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Hospodárstvo</a:t>
            </a:r>
            <a:endParaRPr lang="sk-SK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sz="half" idx="2"/>
          </p:nvPr>
        </p:nvSpPr>
        <p:spPr>
          <a:xfrm>
            <a:off x="0" y="1061755"/>
            <a:ext cx="6994454" cy="549359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k-SK" dirty="0" smtClean="0"/>
              <a:t>NERASTNÉ SUROVINY</a:t>
            </a:r>
          </a:p>
          <a:p>
            <a:r>
              <a:rPr lang="sk-SK" dirty="0" smtClean="0"/>
              <a:t>ťažba 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hnedého uhlia </a:t>
            </a:r>
            <a:r>
              <a:rPr lang="sk-SK" dirty="0" smtClean="0"/>
              <a:t>v oblasti Handlovej a Novák</a:t>
            </a:r>
          </a:p>
          <a:p>
            <a:r>
              <a:rPr lang="sk-SK" dirty="0" smtClean="0"/>
              <a:t>následné použitie v 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tepelnej elektrárni </a:t>
            </a:r>
            <a:r>
              <a:rPr lang="sk-SK" dirty="0" smtClean="0"/>
              <a:t>Zemianske Kostoľany</a:t>
            </a:r>
          </a:p>
          <a:p>
            <a:r>
              <a:rPr lang="sk-SK" dirty="0" smtClean="0"/>
              <a:t>ťažba 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stavebných surovín </a:t>
            </a:r>
            <a:r>
              <a:rPr lang="sk-SK" dirty="0" smtClean="0"/>
              <a:t>(kameň, štrk, vápenec)</a:t>
            </a:r>
          </a:p>
          <a:p>
            <a:r>
              <a:rPr lang="sk-SK" dirty="0" smtClean="0"/>
              <a:t>následné spracovanie – napr. 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cementáreň</a:t>
            </a:r>
            <a:r>
              <a:rPr lang="sk-SK" dirty="0" smtClean="0"/>
              <a:t>      v Ladcoch</a:t>
            </a:r>
          </a:p>
          <a:p>
            <a:r>
              <a:rPr lang="sk-SK" dirty="0" smtClean="0">
                <a:solidFill>
                  <a:srgbClr val="C00000"/>
                </a:solidFill>
              </a:rPr>
              <a:t>poškodenie </a:t>
            </a:r>
          </a:p>
          <a:p>
            <a:pPr marL="0" indent="0">
              <a:buNone/>
            </a:pPr>
            <a:r>
              <a:rPr lang="sk-SK" dirty="0" smtClean="0">
                <a:solidFill>
                  <a:srgbClr val="C00000"/>
                </a:solidFill>
              </a:rPr>
              <a:t>   životného </a:t>
            </a:r>
          </a:p>
          <a:p>
            <a:pPr marL="0" indent="0">
              <a:buNone/>
            </a:pPr>
            <a:r>
              <a:rPr lang="sk-SK" dirty="0">
                <a:solidFill>
                  <a:srgbClr val="C00000"/>
                </a:solidFill>
              </a:rPr>
              <a:t> </a:t>
            </a:r>
            <a:r>
              <a:rPr lang="sk-SK" dirty="0" smtClean="0">
                <a:solidFill>
                  <a:srgbClr val="C00000"/>
                </a:solidFill>
              </a:rPr>
              <a:t>  prostredia!!!</a:t>
            </a:r>
            <a:endParaRPr lang="sk-SK" dirty="0">
              <a:solidFill>
                <a:srgbClr val="C00000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4454" y="0"/>
            <a:ext cx="5197545" cy="291062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/>
          <a:srcRect r="21645" b="10438"/>
          <a:stretch/>
        </p:blipFill>
        <p:spPr>
          <a:xfrm>
            <a:off x="7002303" y="3342067"/>
            <a:ext cx="5189697" cy="3515933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0095" y="4352925"/>
            <a:ext cx="3333750" cy="250507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7027" y="0"/>
            <a:ext cx="5364972" cy="4023728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755044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Priemysel</a:t>
            </a:r>
            <a:endParaRPr lang="sk-SK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825625"/>
            <a:ext cx="5836444" cy="4351338"/>
          </a:xfrm>
        </p:spPr>
        <p:txBody>
          <a:bodyPr/>
          <a:lstStyle/>
          <a:p>
            <a:r>
              <a:rPr lang="sk-SK" dirty="0" smtClean="0"/>
              <a:t>výroba 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elektroniky</a:t>
            </a:r>
            <a:r>
              <a:rPr lang="sk-SK" dirty="0" smtClean="0"/>
              <a:t> (Trenčín, Nové Mesto nad Váhom)</a:t>
            </a:r>
          </a:p>
          <a:p>
            <a:r>
              <a:rPr lang="sk-SK" dirty="0" smtClean="0"/>
              <a:t>výroba 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pneumatík</a:t>
            </a:r>
            <a:r>
              <a:rPr lang="sk-SK" dirty="0" smtClean="0"/>
              <a:t> (Púchov)</a:t>
            </a:r>
          </a:p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chemická výroba </a:t>
            </a:r>
            <a:r>
              <a:rPr lang="sk-SK" dirty="0" smtClean="0"/>
              <a:t>(Nováky)</a:t>
            </a:r>
            <a:endParaRPr lang="sk-SK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3644" y="177588"/>
            <a:ext cx="5403927" cy="302619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3391324"/>
            <a:ext cx="4001807" cy="2667871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125" y="3765750"/>
            <a:ext cx="4478603" cy="297080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4938" y="2390193"/>
            <a:ext cx="3105150" cy="176212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84424" y="4152318"/>
            <a:ext cx="3607576" cy="270568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06110" y="5617369"/>
            <a:ext cx="3171033" cy="1119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409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Priemysel</a:t>
            </a:r>
            <a:endParaRPr lang="sk-SK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48500" y="1383730"/>
            <a:ext cx="4810259" cy="4351338"/>
          </a:xfrm>
        </p:spPr>
        <p:txBody>
          <a:bodyPr/>
          <a:lstStyle/>
          <a:p>
            <a:r>
              <a:rPr lang="sk-SK" dirty="0" smtClean="0"/>
              <a:t>výroba odevov (Púchov, Bánovce nad Bebravou)</a:t>
            </a:r>
          </a:p>
          <a:p>
            <a:r>
              <a:rPr lang="sk-SK" dirty="0" smtClean="0"/>
              <a:t>výroba obuvi (Partizánske</a:t>
            </a:r>
          </a:p>
          <a:p>
            <a:r>
              <a:rPr lang="sk-SK" dirty="0" smtClean="0">
                <a:solidFill>
                  <a:srgbClr val="C00000"/>
                </a:solidFill>
              </a:rPr>
              <a:t>v súčasnosti úpadok!!!</a:t>
            </a:r>
            <a:endParaRPr lang="sk-SK" dirty="0">
              <a:solidFill>
                <a:srgbClr val="C00000"/>
              </a:solidFill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2"/>
          <a:srcRect b="84601"/>
          <a:stretch/>
        </p:blipFill>
        <p:spPr>
          <a:xfrm>
            <a:off x="7345364" y="0"/>
            <a:ext cx="4846636" cy="1056068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500" y="3559399"/>
            <a:ext cx="4398135" cy="3298601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9767" y="4327301"/>
            <a:ext cx="2272465" cy="2530699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4229" y="972069"/>
            <a:ext cx="2029581" cy="3029225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7201" y="54734"/>
            <a:ext cx="2058295" cy="782393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2"/>
          <a:srcRect t="15894"/>
          <a:stretch/>
        </p:blipFill>
        <p:spPr>
          <a:xfrm>
            <a:off x="7361170" y="1090042"/>
            <a:ext cx="4846636" cy="5767958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42" y="3845459"/>
            <a:ext cx="7315428" cy="2792448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85210" y="4001294"/>
            <a:ext cx="1962150" cy="65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039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936</TotalTime>
  <Words>467</Words>
  <Application>Microsoft Office PowerPoint</Application>
  <PresentationFormat>Širokouhlá</PresentationFormat>
  <Paragraphs>122</Paragraphs>
  <Slides>17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Cambria Math</vt:lpstr>
      <vt:lpstr>Motiv Office</vt:lpstr>
      <vt:lpstr>TRENČIANSKY KRAJ</vt:lpstr>
      <vt:lpstr>TRENČIANSKY KRAJ</vt:lpstr>
      <vt:lpstr>TRENČIANSKY KRAJ</vt:lpstr>
      <vt:lpstr>Prírodné podmienky</vt:lpstr>
      <vt:lpstr>Obyvateľstvo</vt:lpstr>
      <vt:lpstr>Obyvateľstvo</vt:lpstr>
      <vt:lpstr>Hospodárstvo</vt:lpstr>
      <vt:lpstr>Priemysel</vt:lpstr>
      <vt:lpstr>Priemysel</vt:lpstr>
      <vt:lpstr>Cestovný ruch</vt:lpstr>
      <vt:lpstr>Doprava</vt:lpstr>
      <vt:lpstr>Zaujímavosti</vt:lpstr>
      <vt:lpstr>Zaujímavosti</vt:lpstr>
      <vt:lpstr>Zaujímavosti</vt:lpstr>
      <vt:lpstr>Kam v Trenčianskom kraji? </vt:lpstr>
      <vt:lpstr>Kam v Trenčianskom kraji?</vt:lpstr>
      <vt:lpstr>Kam v Trenčianskom kraji?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BRATISLAVSKÝ KRAJ</dc:title>
  <dc:creator>Mirka Chlupíková</dc:creator>
  <cp:lastModifiedBy>szs-lt05</cp:lastModifiedBy>
  <cp:revision>112</cp:revision>
  <dcterms:created xsi:type="dcterms:W3CDTF">2014-01-02T19:39:01Z</dcterms:created>
  <dcterms:modified xsi:type="dcterms:W3CDTF">2020-04-27T11:45:57Z</dcterms:modified>
</cp:coreProperties>
</file>