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112" y="-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11. 10. 2020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Slovná zásoba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42900" y="2580640"/>
            <a:ext cx="5448300" cy="46583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dirty="0" smtClean="0"/>
              <a:t>S</a:t>
            </a:r>
            <a:r>
              <a:rPr lang="sk-SK" dirty="0" smtClean="0"/>
              <a:t>úhrn </a:t>
            </a:r>
            <a:r>
              <a:rPr lang="sk-SK" dirty="0" smtClean="0"/>
              <a:t>všetkých slov národného jazyka:</a:t>
            </a:r>
          </a:p>
          <a:p>
            <a:pPr algn="ctr">
              <a:buNone/>
            </a:pPr>
            <a:endParaRPr lang="sk-SK" dirty="0" smtClean="0"/>
          </a:p>
          <a:p>
            <a:pPr lvl="1">
              <a:buFont typeface="Wingdings" pitchFamily="2" charset="2"/>
              <a:buChar char="q"/>
            </a:pPr>
            <a:r>
              <a:rPr lang="sk-SK" dirty="0" smtClean="0"/>
              <a:t> </a:t>
            </a:r>
            <a:r>
              <a:rPr lang="sk-SK" sz="2600" dirty="0" smtClean="0"/>
              <a:t>používaných dennodenne alebo len sporadicky;</a:t>
            </a:r>
          </a:p>
          <a:p>
            <a:pPr lvl="1">
              <a:buFont typeface="Wingdings" pitchFamily="2" charset="2"/>
              <a:buChar char="q"/>
            </a:pPr>
            <a:r>
              <a:rPr lang="sk-SK" sz="2600" dirty="0" smtClean="0"/>
              <a:t> spisovných i nespisovných;</a:t>
            </a:r>
          </a:p>
          <a:p>
            <a:pPr lvl="1">
              <a:buFont typeface="Wingdings" pitchFamily="2" charset="2"/>
              <a:buChar char="q"/>
            </a:pPr>
            <a:r>
              <a:rPr lang="sk-SK" sz="2600" dirty="0" smtClean="0"/>
              <a:t> expresívnych i neutrálnych;</a:t>
            </a:r>
          </a:p>
          <a:p>
            <a:pPr lvl="1">
              <a:buFont typeface="Wingdings" pitchFamily="2" charset="2"/>
              <a:buChar char="q"/>
            </a:pPr>
            <a:r>
              <a:rPr lang="sk-SK" sz="2600" dirty="0" smtClean="0"/>
              <a:t> historicky príznakových </a:t>
            </a:r>
          </a:p>
          <a:p>
            <a:pPr lvl="1">
              <a:buNone/>
            </a:pPr>
            <a:r>
              <a:rPr lang="sk-SK" sz="2600" dirty="0" smtClean="0"/>
              <a:t>	i bezpríznakových;</a:t>
            </a:r>
          </a:p>
          <a:p>
            <a:pPr lvl="1">
              <a:buFont typeface="Wingdings" pitchFamily="2" charset="2"/>
              <a:buChar char="q"/>
            </a:pPr>
            <a:r>
              <a:rPr lang="sk-SK" sz="2600" dirty="0" smtClean="0"/>
              <a:t> domácich i cudzích;</a:t>
            </a:r>
          </a:p>
          <a:p>
            <a:pPr lvl="1">
              <a:buFont typeface="Wingdings" pitchFamily="2" charset="2"/>
              <a:buChar char="q"/>
            </a:pPr>
            <a:r>
              <a:rPr lang="sk-SK" sz="2600" dirty="0" smtClean="0"/>
              <a:t> štylisticky príznakových či bezpríznakových;</a:t>
            </a:r>
          </a:p>
          <a:p>
            <a:pPr lvl="1" algn="ctr">
              <a:buFont typeface="Wingdings" pitchFamily="2" charset="2"/>
              <a:buChar char="q"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Font typeface="Wingdings" pitchFamily="2" charset="2"/>
              <a:buChar char="v"/>
            </a:pP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4191000" y="7696200"/>
            <a:ext cx="23622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</a:endParaRPr>
          </a:p>
          <a:p>
            <a:pPr algn="ctr"/>
            <a:endParaRPr lang="sk-SK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slovná zásoba</a:t>
            </a:r>
          </a:p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</a:p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lexika</a:t>
            </a:r>
          </a:p>
          <a:p>
            <a:pPr algn="ctr"/>
            <a:endParaRPr lang="sk-SK" sz="2000" dirty="0" smtClean="0">
              <a:solidFill>
                <a:schemeClr val="tx1"/>
              </a:solidFill>
            </a:endParaRPr>
          </a:p>
          <a:p>
            <a:pPr algn="ctr"/>
            <a:endParaRPr lang="sk-SK" sz="2000" dirty="0"/>
          </a:p>
        </p:txBody>
      </p:sp>
      <p:sp>
        <p:nvSpPr>
          <p:cNvPr id="6" name="Zaoblený obdĺžnik 5"/>
          <p:cNvSpPr/>
          <p:nvPr/>
        </p:nvSpPr>
        <p:spPr>
          <a:xfrm>
            <a:off x="228600" y="7696200"/>
            <a:ext cx="36576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400" dirty="0" smtClean="0">
              <a:solidFill>
                <a:schemeClr val="tx1"/>
              </a:solidFill>
            </a:endParaRPr>
          </a:p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náuka o slovnej zásobe </a:t>
            </a:r>
          </a:p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= lexikológia</a:t>
            </a:r>
          </a:p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SZ podľa spisovnosti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42900" y="2580640"/>
            <a:ext cx="6172200" cy="59537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spisovné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nespisovné:</a:t>
            </a:r>
          </a:p>
          <a:p>
            <a:pPr lvl="2">
              <a:buFont typeface="Wingdings" pitchFamily="2" charset="2"/>
              <a:buChar char="v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slang = časť SZ, ktorú používa obmedzená skupina ľudí s rovnakým záujmom alebo </a:t>
            </a:r>
          </a:p>
          <a:p>
            <a:pPr lvl="2"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	z rovnakej profesionálnej sféry</a:t>
            </a:r>
          </a:p>
          <a:p>
            <a:pPr lvl="2">
              <a:buFont typeface="Wingdings" pitchFamily="2" charset="2"/>
              <a:buChar char="v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profesné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nárečie“</a:t>
            </a:r>
          </a:p>
          <a:p>
            <a:pPr lvl="2"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profák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učka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, zelenáč, guľa...</a:t>
            </a:r>
          </a:p>
          <a:p>
            <a:pPr lvl="2"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2">
              <a:buFont typeface="Wingdings" pitchFamily="2" charset="2"/>
              <a:buChar char="v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nárečie = časť SZ, ktorá sa používa v istej zemepisnej oblasti</a:t>
            </a:r>
          </a:p>
          <a:p>
            <a:pPr lvl="2"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gruľe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bandurki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krumpľe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lvl="4">
              <a:buFont typeface="Wingdings" pitchFamily="2" charset="2"/>
              <a:buChar char="ü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západoslovenské</a:t>
            </a:r>
          </a:p>
          <a:p>
            <a:pPr lvl="4">
              <a:buFont typeface="Wingdings" pitchFamily="2" charset="2"/>
              <a:buChar char="ü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stredoslovenské</a:t>
            </a:r>
          </a:p>
          <a:p>
            <a:pPr lvl="4">
              <a:buFont typeface="Wingdings" pitchFamily="2" charset="2"/>
              <a:buChar char="ü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východoslovenské</a:t>
            </a:r>
          </a:p>
          <a:p>
            <a:pPr lvl="2">
              <a:buFont typeface="Wingdings" pitchFamily="2" charset="2"/>
              <a:buChar char="v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slang i nárečie sa používajú v súkromnom neoficiálnom prostredí</a:t>
            </a:r>
          </a:p>
          <a:p>
            <a:pPr lvl="2">
              <a:buFont typeface="Wingdings" pitchFamily="2" charset="2"/>
              <a:buChar char="v"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7">
              <a:buNone/>
            </a:pPr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1752600"/>
            <a:ext cx="6172200" cy="1447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Východoslovenské nárečia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ZEMPLÍNSKE, ŠARIŠSKÉ, SPIŠSKÉ, ABOVSKÉ, SOTÁCKE</a:t>
            </a: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381000" y="3581400"/>
            <a:ext cx="6172200" cy="1524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Západoslovenské nárečia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BRATISLAVSKÉ, NITRIANSKE, TRNAVSKÉ, TEKOVSKÉ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304800" y="5410200"/>
            <a:ext cx="6248400" cy="152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Stredoslovenské nárečia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LIPTOVKSKÉ, ORAVSKÉ, TURČIANSKE, ZVOLENSKÉ,GEMERSKÉ, NOVOHRADSKÉ</a:t>
            </a: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304800" y="7391400"/>
            <a:ext cx="6248400" cy="1143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Náuka zaoberajúca sa nárečím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</a:p>
          <a:p>
            <a:pPr algn="ctr"/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DIALEKTOLÓGIA</a:t>
            </a:r>
          </a:p>
          <a:p>
            <a:pPr algn="ctr"/>
            <a:endParaRPr lang="sk-S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SZ podľa pôvodu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 </a:t>
            </a:r>
            <a:r>
              <a:rPr lang="sk-SK" sz="2800" dirty="0" smtClean="0"/>
              <a:t>domáce slová;</a:t>
            </a:r>
          </a:p>
          <a:p>
            <a:pPr>
              <a:buFont typeface="Wingdings" pitchFamily="2" charset="2"/>
              <a:buChar char="v"/>
            </a:pPr>
            <a:r>
              <a:rPr lang="sk-SK" sz="2800" dirty="0" smtClean="0"/>
              <a:t> slová cudzieho pôvodu: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/>
              <a:t>zdomácnené = slová, ktoré majú cudzí pôvod, no prispôsobili sme ich nášmu jazyku;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/>
              <a:t>internacionalizmy = slová, ktoré sa používajú vo viacerých jazykov. Vznikli z gréckych či latinských slov.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/>
              <a:t>cudzie = pociťujeme ich stále ako cudzie;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/>
              <a:t> kalky = doslovný preklad slov.</a:t>
            </a:r>
          </a:p>
          <a:p>
            <a:pPr lvl="2"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SZ podľa citového zafarbenia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 neutrálne slová (bez citového zafarbenia)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 expresívne slová (citovo zafarbené)</a:t>
            </a:r>
          </a:p>
          <a:p>
            <a:pPr>
              <a:buNone/>
            </a:pPr>
            <a:endParaRPr lang="sk-SK" dirty="0" smtClean="0"/>
          </a:p>
          <a:p>
            <a:pPr lvl="1">
              <a:buFont typeface="Wingdings" pitchFamily="2" charset="2"/>
              <a:buChar char="q"/>
            </a:pPr>
            <a:r>
              <a:rPr lang="sk-SK" dirty="0" smtClean="0"/>
              <a:t> kladné zafarbenie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zdrobneniny (deminutíva)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zjemňujúce slová (</a:t>
            </a:r>
            <a:r>
              <a:rPr lang="sk-SK" dirty="0" err="1" smtClean="0"/>
              <a:t>eufemizmy</a:t>
            </a:r>
            <a:r>
              <a:rPr lang="sk-SK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domácke slová (hypokoristiká)</a:t>
            </a:r>
          </a:p>
          <a:p>
            <a:pPr lvl="2">
              <a:buNone/>
            </a:pPr>
            <a:endParaRPr lang="sk-SK" dirty="0" smtClean="0"/>
          </a:p>
          <a:p>
            <a:pPr lvl="1">
              <a:buFont typeface="Wingdings" pitchFamily="2" charset="2"/>
              <a:buChar char="q"/>
            </a:pPr>
            <a:r>
              <a:rPr lang="sk-SK" dirty="0" smtClean="0"/>
              <a:t> záporné zafarbenie 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zveličené slová (augmentatíva)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nadávky (</a:t>
            </a:r>
            <a:r>
              <a:rPr lang="sk-SK" dirty="0" err="1" smtClean="0"/>
              <a:t>dysfemizmy</a:t>
            </a:r>
            <a:r>
              <a:rPr lang="sk-SK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/>
              <a:t> zhoršujúce slová (</a:t>
            </a:r>
            <a:r>
              <a:rPr lang="sk-SK" dirty="0" err="1" smtClean="0"/>
              <a:t>pejoratíva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05000"/>
            <a:ext cx="1160463" cy="1160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SZ podľa dobového výskytu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2606040"/>
            <a:ext cx="6172200" cy="5852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historicky bezpríznakové;</a:t>
            </a:r>
          </a:p>
          <a:p>
            <a:pPr>
              <a:buFont typeface="Wingdings" pitchFamily="2" charset="2"/>
              <a:buChar char="v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historicky príznakové: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historizmy = slová, ktoré pomenúvajú už neexistujúce javy;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archaizmy = slová, ktoré v súčasnosti nahradili novšie synonymá;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zastarané slová – slová, ktoré používa staršia generácia;</a:t>
            </a:r>
          </a:p>
          <a:p>
            <a:pPr lvl="2"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 neologizmy = nové slová.</a:t>
            </a:r>
          </a:p>
          <a:p>
            <a:pPr lvl="2">
              <a:buFont typeface="Wingdings" pitchFamily="2" charset="2"/>
              <a:buChar char="Ø"/>
            </a:pP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447800"/>
            <a:ext cx="1187450" cy="1187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SZ podľa štylistickej príslušnosti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štylisticky bezpríznakové;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štylisticky príznakové:</a:t>
            </a:r>
          </a:p>
          <a:p>
            <a:pPr lvl="2">
              <a:buFont typeface="Wingdings" pitchFamily="2" charset="2"/>
              <a:buChar char="ü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hovorové = slová používajúce sa v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bežnej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komunikácii, pri každodennom ústnom styku, pri stretnutiach s priateľmi;</a:t>
            </a:r>
          </a:p>
          <a:p>
            <a:pPr lvl="2">
              <a:buFont typeface="Wingdings" pitchFamily="2" charset="2"/>
              <a:buChar char="ü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knižné = vyskytujú sa v knihách,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veľmi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zriedkavo v komunikácii;</a:t>
            </a:r>
          </a:p>
          <a:p>
            <a:pPr lvl="2">
              <a:buFont typeface="Wingdings" pitchFamily="2" charset="2"/>
              <a:buChar char="ü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básnické =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poetizmy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2">
              <a:buFont typeface="Wingdings" pitchFamily="2" charset="2"/>
              <a:buChar char="ü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odborné = slová, termíny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  používajúce sa v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odbornom štýle. Vyskytujú sa v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odborných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knihách, časopisoch. Presne   pomenúvajú javy.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SZ podľa vecného významu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plnovýznamové: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podstatné mená;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prídavné mená;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zámená;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číslovky;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slovesá;</a:t>
            </a:r>
          </a:p>
          <a:p>
            <a:pPr lvl="2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príslovky;</a:t>
            </a:r>
          </a:p>
          <a:p>
            <a:pPr algn="r">
              <a:buFont typeface="Wingdings" pitchFamily="2" charset="2"/>
              <a:buChar char="v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neplnovýznamové:</a:t>
            </a:r>
          </a:p>
          <a:p>
            <a:pPr lvl="2" algn="r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predložky;</a:t>
            </a:r>
          </a:p>
          <a:p>
            <a:pPr lvl="2" algn="r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spojky;</a:t>
            </a:r>
          </a:p>
          <a:p>
            <a:pPr lvl="2" algn="r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častice;</a:t>
            </a:r>
          </a:p>
          <a:p>
            <a:pPr lvl="2" algn="r">
              <a:buFont typeface="Wingdings" pitchFamily="2" charset="2"/>
              <a:buChar char="q"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citoslovcia.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609600" y="1447800"/>
            <a:ext cx="3581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Antonymá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 slová opačného významu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1447800" y="3048000"/>
            <a:ext cx="35814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Homonymá 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Slová rovnako znejúce, ale s rôznym významom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2819400" y="4648200"/>
            <a:ext cx="35814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Synonymá 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slová s rovnakým významom, ale rôzne znejúce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447800" y="7696200"/>
            <a:ext cx="45720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VZŤAHY SLOVAMI NAVZÁJOM</a:t>
            </a:r>
            <a:endParaRPr lang="sk-SK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423</Words>
  <Application>Microsoft Office PowerPoint</Application>
  <PresentationFormat>Prezentácia na obrazovke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Tok</vt:lpstr>
      <vt:lpstr>Slovná zásoba</vt:lpstr>
      <vt:lpstr>SZ podľa spisovnosti</vt:lpstr>
      <vt:lpstr>Snímka 3</vt:lpstr>
      <vt:lpstr>SZ podľa pôvodu</vt:lpstr>
      <vt:lpstr>SZ podľa citového zafarbenia</vt:lpstr>
      <vt:lpstr>SZ podľa dobového výskytu</vt:lpstr>
      <vt:lpstr>SZ podľa štylistickej príslušnosti</vt:lpstr>
      <vt:lpstr>SZ podľa vecného významu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Slovná zásoba</dc:title>
  <dc:creator>Pc</dc:creator>
  <cp:lastModifiedBy>WEB-PT</cp:lastModifiedBy>
  <cp:revision>30</cp:revision>
  <dcterms:created xsi:type="dcterms:W3CDTF">2011-11-14T16:42:58Z</dcterms:created>
  <dcterms:modified xsi:type="dcterms:W3CDTF">2020-10-11T18:54:54Z</dcterms:modified>
</cp:coreProperties>
</file>