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70" r:id="rId12"/>
    <p:sldId id="273" r:id="rId13"/>
    <p:sldId id="274" r:id="rId14"/>
    <p:sldId id="278" r:id="rId15"/>
    <p:sldId id="281" r:id="rId16"/>
    <p:sldId id="279" r:id="rId17"/>
    <p:sldId id="282" r:id="rId18"/>
    <p:sldId id="285" r:id="rId19"/>
    <p:sldId id="286" r:id="rId20"/>
    <p:sldId id="287" r:id="rId21"/>
    <p:sldId id="289" r:id="rId22"/>
    <p:sldId id="290" r:id="rId23"/>
    <p:sldId id="29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7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7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51904" y="1494312"/>
            <a:ext cx="9448800" cy="1825096"/>
          </a:xfrm>
        </p:spPr>
        <p:txBody>
          <a:bodyPr>
            <a:normAutofit/>
          </a:bodyPr>
          <a:lstStyle/>
          <a:p>
            <a:r>
              <a:rPr lang="sk-SK" sz="8000" b="1" dirty="0" smtClean="0">
                <a:solidFill>
                  <a:srgbClr val="FFC000"/>
                </a:solidFill>
              </a:rPr>
              <a:t>Podstatné mená</a:t>
            </a:r>
            <a:endParaRPr lang="sk-SK" sz="8000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51915" y="3464776"/>
            <a:ext cx="5750417" cy="6858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Opakovanie učiva pre </a:t>
            </a:r>
            <a:r>
              <a:rPr lang="sk-SK" sz="2800" dirty="0" smtClean="0"/>
              <a:t>8. </a:t>
            </a:r>
            <a:r>
              <a:rPr lang="sk-SK" sz="2800" dirty="0" smtClean="0"/>
              <a:t>ročník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7804597" y="6336406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Mgr. </a:t>
            </a:r>
            <a:r>
              <a:rPr lang="sk-SK" dirty="0" smtClean="0"/>
              <a:t>Peter Tej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866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391" y="352249"/>
            <a:ext cx="4744792" cy="129302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dub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sk-SK" dirty="0" smtClean="0"/>
              <a:t>Podľa vzoru dub sa skloňujú: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Neživotné podstatné mená </a:t>
            </a:r>
            <a:r>
              <a:rPr lang="sk-SK" dirty="0" smtClean="0"/>
              <a:t>mužského rodu zakončené v </a:t>
            </a:r>
            <a:r>
              <a:rPr lang="sk-SK" b="1" dirty="0" smtClean="0">
                <a:solidFill>
                  <a:srgbClr val="FFC000"/>
                </a:solidFill>
              </a:rPr>
              <a:t>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 tvrdú alebo obojakú spoluhlásku</a:t>
            </a:r>
            <a:r>
              <a:rPr lang="sk-SK" dirty="0" smtClean="0"/>
              <a:t> (napr. vlak, dym, strom, Zvolen).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Slová cudzieho pôvodu </a:t>
            </a:r>
            <a:r>
              <a:rPr lang="sk-SK" dirty="0" smtClean="0"/>
              <a:t>zakončené v </a:t>
            </a:r>
            <a:r>
              <a:rPr lang="sk-SK" b="1" dirty="0" smtClean="0">
                <a:solidFill>
                  <a:srgbClr val="FFC000"/>
                </a:solidFill>
              </a:rPr>
              <a:t>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dirty="0" smtClean="0"/>
              <a:t>. na </a:t>
            </a:r>
            <a:r>
              <a:rPr lang="sk-SK" b="1" dirty="0" smtClean="0">
                <a:solidFill>
                  <a:srgbClr val="FFC000"/>
                </a:solidFill>
              </a:rPr>
              <a:t>–um, -on/-</a:t>
            </a:r>
            <a:r>
              <a:rPr lang="sk-SK" b="1" dirty="0" err="1" smtClean="0">
                <a:solidFill>
                  <a:srgbClr val="FFC000"/>
                </a:solidFill>
              </a:rPr>
              <a:t>ón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(napr. dátum, neón, ión)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54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391" y="352249"/>
            <a:ext cx="4744792" cy="1293028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FFC000"/>
                </a:solidFill>
              </a:rPr>
              <a:t>Vzor </a:t>
            </a:r>
            <a:r>
              <a:rPr lang="sk-SK" b="1" dirty="0" smtClean="0">
                <a:solidFill>
                  <a:srgbClr val="FFC000"/>
                </a:solidFill>
              </a:rPr>
              <a:t>stroj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8526" y="1396070"/>
            <a:ext cx="10930944" cy="50304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 smtClean="0"/>
              <a:t>Podľa vzoru stroj sa skloňujú: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Neživotné podstatné mená </a:t>
            </a:r>
            <a:r>
              <a:rPr lang="sk-SK" dirty="0" smtClean="0"/>
              <a:t>mužského rodu </a:t>
            </a:r>
            <a:r>
              <a:rPr lang="sk-SK" b="1" dirty="0" smtClean="0">
                <a:solidFill>
                  <a:srgbClr val="FFC000"/>
                </a:solidFill>
              </a:rPr>
              <a:t>zakončené v 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 mäkkú spoluhlásku</a:t>
            </a:r>
            <a:r>
              <a:rPr lang="sk-SK" dirty="0" smtClean="0"/>
              <a:t> (meč, nôž, plač, deň)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Pomnožné</a:t>
            </a:r>
            <a:r>
              <a:rPr lang="sk-SK" dirty="0" smtClean="0"/>
              <a:t> podstatné mená mužského rodu </a:t>
            </a:r>
            <a:r>
              <a:rPr lang="sk-SK" b="1" dirty="0" smtClean="0">
                <a:solidFill>
                  <a:srgbClr val="FFC000"/>
                </a:solidFill>
              </a:rPr>
              <a:t>zakončené na –e </a:t>
            </a:r>
            <a:r>
              <a:rPr lang="sk-SK" dirty="0" smtClean="0"/>
              <a:t>(Ladce, Tesáre)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7867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26335"/>
            <a:ext cx="10820400" cy="50517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Podstatné mená ženského rodu sa delia na dve skupiny podľa toho, ako sú zakončené v N </a:t>
            </a:r>
            <a:r>
              <a:rPr lang="sk-SK" dirty="0" err="1" smtClean="0"/>
              <a:t>sg</a:t>
            </a:r>
            <a:r>
              <a:rPr lang="sk-SK" dirty="0" smtClean="0"/>
              <a:t>. (teda nie podľa životnosti ako v mužskom rode).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ŽENA 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ULICA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VZORY 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DLAŇ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KOSŤ</a:t>
            </a:r>
            <a:r>
              <a:rPr lang="sk-SK" dirty="0"/>
              <a:t>	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02287" y="489396"/>
            <a:ext cx="9303913" cy="936939"/>
          </a:xfrm>
        </p:spPr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Ženský rod – </a:t>
            </a:r>
            <a:r>
              <a:rPr lang="sk-SK" b="1" dirty="0" err="1" smtClean="0">
                <a:solidFill>
                  <a:srgbClr val="FFC000"/>
                </a:solidFill>
              </a:rPr>
              <a:t>skloňovacie</a:t>
            </a:r>
            <a:r>
              <a:rPr lang="sk-SK" b="1" dirty="0" smtClean="0">
                <a:solidFill>
                  <a:srgbClr val="FFC000"/>
                </a:solidFill>
              </a:rPr>
              <a:t> vzory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1770845" y="3319864"/>
            <a:ext cx="1687132" cy="978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V="1">
            <a:off x="1891048" y="3907262"/>
            <a:ext cx="1534732" cy="5449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1891048" y="4639916"/>
            <a:ext cx="1516487" cy="4922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1770845" y="4744658"/>
            <a:ext cx="1654935" cy="10374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á zložená zátvorka 15"/>
          <p:cNvSpPr/>
          <p:nvPr/>
        </p:nvSpPr>
        <p:spPr>
          <a:xfrm>
            <a:off x="4543022" y="3217907"/>
            <a:ext cx="244698" cy="108075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Pravá zložená zátvorka 16"/>
          <p:cNvSpPr/>
          <p:nvPr/>
        </p:nvSpPr>
        <p:spPr>
          <a:xfrm>
            <a:off x="4543022" y="5009479"/>
            <a:ext cx="244698" cy="108075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5067470" y="3507152"/>
            <a:ext cx="567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/>
              <a:t>p</a:t>
            </a:r>
            <a:r>
              <a:rPr lang="sk-SK" sz="2000" dirty="0" smtClean="0"/>
              <a:t>odstatné mená zakončené na samohlásku</a:t>
            </a:r>
            <a:endParaRPr lang="sk-SK" sz="1400" dirty="0" smtClean="0"/>
          </a:p>
        </p:txBody>
      </p:sp>
      <p:sp>
        <p:nvSpPr>
          <p:cNvPr id="19" name="BlokTextu 18"/>
          <p:cNvSpPr txBox="1"/>
          <p:nvPr/>
        </p:nvSpPr>
        <p:spPr>
          <a:xfrm>
            <a:off x="5067469" y="5263366"/>
            <a:ext cx="5638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/>
              <a:t>p</a:t>
            </a:r>
            <a:r>
              <a:rPr lang="sk-SK" sz="2000" dirty="0" smtClean="0"/>
              <a:t>odstatné mená zakončené na spoluhlásku</a:t>
            </a:r>
            <a:endParaRPr lang="sk-SK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050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26335"/>
            <a:ext cx="10820400" cy="505173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Podľa vzoru žena sa skloňujú: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podstatné mená</a:t>
            </a:r>
            <a:r>
              <a:rPr lang="sk-SK" dirty="0" smtClean="0"/>
              <a:t> ženského rodu </a:t>
            </a:r>
            <a:r>
              <a:rPr lang="sk-SK" b="1" dirty="0" smtClean="0">
                <a:solidFill>
                  <a:srgbClr val="FFC000"/>
                </a:solidFill>
              </a:rPr>
              <a:t>zakončené v 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</a:t>
            </a:r>
            <a:r>
              <a:rPr lang="sk-SK" dirty="0" smtClean="0"/>
              <a:t> samohlásku </a:t>
            </a:r>
            <a:r>
              <a:rPr lang="sk-SK" b="1" dirty="0" smtClean="0">
                <a:solidFill>
                  <a:srgbClr val="FFC000"/>
                </a:solidFill>
              </a:rPr>
              <a:t>–a</a:t>
            </a:r>
            <a:r>
              <a:rPr lang="sk-SK" dirty="0" smtClean="0"/>
              <a:t>, pred ktorou je tvrdá alebo obojaká spoluhláska (napr. škola, matka, hlava, voda, Elena, Čína)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pomnožné</a:t>
            </a:r>
            <a:r>
              <a:rPr lang="sk-SK" dirty="0" smtClean="0"/>
              <a:t> podstatné mená ženského rodu </a:t>
            </a:r>
            <a:r>
              <a:rPr lang="sk-SK" b="1" dirty="0" smtClean="0">
                <a:solidFill>
                  <a:srgbClr val="FFC000"/>
                </a:solidFill>
              </a:rPr>
              <a:t>s tvrdým zakončením </a:t>
            </a:r>
            <a:r>
              <a:rPr lang="sk-SK" dirty="0" smtClean="0"/>
              <a:t>(napr. Alpy, Tatry, starohory)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slová cudzieho pôvodu </a:t>
            </a:r>
            <a:r>
              <a:rPr lang="sk-SK" dirty="0" smtClean="0"/>
              <a:t>zakončené v </a:t>
            </a:r>
            <a:r>
              <a:rPr lang="sk-SK" b="1" dirty="0" smtClean="0">
                <a:solidFill>
                  <a:srgbClr val="FFC000"/>
                </a:solidFill>
              </a:rPr>
              <a:t>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 –</a:t>
            </a:r>
            <a:r>
              <a:rPr lang="sk-SK" b="1" dirty="0" err="1" smtClean="0">
                <a:solidFill>
                  <a:srgbClr val="FFC000"/>
                </a:solidFill>
              </a:rPr>
              <a:t>ea</a:t>
            </a:r>
            <a:r>
              <a:rPr lang="sk-SK" b="1" dirty="0" smtClean="0">
                <a:solidFill>
                  <a:srgbClr val="FFC000"/>
                </a:solidFill>
              </a:rPr>
              <a:t>, -</a:t>
            </a:r>
            <a:r>
              <a:rPr lang="sk-SK" b="1" dirty="0" err="1" smtClean="0">
                <a:solidFill>
                  <a:srgbClr val="FFC000"/>
                </a:solidFill>
              </a:rPr>
              <a:t>oa</a:t>
            </a:r>
            <a:r>
              <a:rPr lang="sk-SK" b="1" dirty="0" smtClean="0">
                <a:solidFill>
                  <a:srgbClr val="FFC000"/>
                </a:solidFill>
              </a:rPr>
              <a:t>, -</a:t>
            </a:r>
            <a:r>
              <a:rPr lang="sk-SK" b="1" dirty="0" err="1" smtClean="0">
                <a:solidFill>
                  <a:srgbClr val="FFC000"/>
                </a:solidFill>
              </a:rPr>
              <a:t>ua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(napr. idea, aloa, Nikaragua)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33352" y="489396"/>
            <a:ext cx="5762223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žena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219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0043" y="1696793"/>
            <a:ext cx="10820400" cy="449794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Podľa vzoru ulica sa skloňujú podstatné mená ženského rodu: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/>
              <a:t>ktoré majú v </a:t>
            </a:r>
            <a:r>
              <a:rPr lang="sk-SK" b="1" dirty="0" smtClean="0">
                <a:solidFill>
                  <a:srgbClr val="FFC000"/>
                </a:solidFill>
              </a:rPr>
              <a:t>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pred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samohláskou </a:t>
            </a:r>
            <a:r>
              <a:rPr lang="sk-SK" b="1" dirty="0" smtClean="0">
                <a:solidFill>
                  <a:srgbClr val="FFC000"/>
                </a:solidFill>
              </a:rPr>
              <a:t>–a mäkkú spoluhlásku </a:t>
            </a:r>
            <a:r>
              <a:rPr lang="sk-SK" dirty="0" smtClean="0"/>
              <a:t>(napr. koža, lavica, Soňa, duša, vaňa)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/>
              <a:t>podstatné meno </a:t>
            </a:r>
            <a:r>
              <a:rPr lang="sk-SK" b="1" dirty="0" smtClean="0">
                <a:solidFill>
                  <a:srgbClr val="FFC000"/>
                </a:solidFill>
              </a:rPr>
              <a:t>večera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pomnožné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podstatné mená zakončené na </a:t>
            </a:r>
            <a:r>
              <a:rPr lang="sk-SK" b="1" dirty="0" smtClean="0">
                <a:solidFill>
                  <a:srgbClr val="FFC000"/>
                </a:solidFill>
              </a:rPr>
              <a:t>–e</a:t>
            </a:r>
            <a:r>
              <a:rPr lang="sk-SK" dirty="0" smtClean="0"/>
              <a:t> (napr. dvere, husle, Vianoce, kliešte)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cudzie slová </a:t>
            </a:r>
            <a:r>
              <a:rPr lang="sk-SK" dirty="0" smtClean="0"/>
              <a:t>zakončené </a:t>
            </a:r>
            <a:r>
              <a:rPr lang="sk-SK" b="1" dirty="0" smtClean="0">
                <a:solidFill>
                  <a:srgbClr val="FFC000"/>
                </a:solidFill>
              </a:rPr>
              <a:t>v 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 –</a:t>
            </a:r>
            <a:r>
              <a:rPr lang="sk-SK" b="1" dirty="0" err="1" smtClean="0">
                <a:solidFill>
                  <a:srgbClr val="FFC000"/>
                </a:solidFill>
              </a:rPr>
              <a:t>ia</a:t>
            </a:r>
            <a:r>
              <a:rPr lang="sk-SK" b="1" dirty="0" smtClean="0">
                <a:solidFill>
                  <a:srgbClr val="FFC000"/>
                </a:solidFill>
              </a:rPr>
              <a:t>, -</a:t>
            </a:r>
            <a:r>
              <a:rPr lang="sk-SK" b="1" dirty="0" err="1" smtClean="0">
                <a:solidFill>
                  <a:srgbClr val="FFC000"/>
                </a:solidFill>
              </a:rPr>
              <a:t>ya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(napr. funkcia, harpya)</a:t>
            </a:r>
          </a:p>
          <a:p>
            <a:pPr marL="0" indent="0">
              <a:lnSpc>
                <a:spcPct val="150000"/>
              </a:lnSpc>
              <a:buNone/>
            </a:pPr>
            <a:endParaRPr lang="sk-SK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33352" y="489396"/>
            <a:ext cx="5762223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ulica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204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0043" y="1696792"/>
            <a:ext cx="3564227" cy="48456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Podľa vzoru </a:t>
            </a:r>
            <a:r>
              <a:rPr lang="sk-SK" b="1" dirty="0" smtClean="0">
                <a:solidFill>
                  <a:srgbClr val="FFC000"/>
                </a:solidFill>
              </a:rPr>
              <a:t>dlaň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sa skloňujú </a:t>
            </a:r>
            <a:r>
              <a:rPr lang="sk-SK" b="1" dirty="0" smtClean="0">
                <a:solidFill>
                  <a:srgbClr val="FFC000"/>
                </a:solidFill>
              </a:rPr>
              <a:t>podstatné mená </a:t>
            </a:r>
            <a:r>
              <a:rPr lang="sk-SK" dirty="0" smtClean="0"/>
              <a:t>ženského rodu </a:t>
            </a:r>
            <a:r>
              <a:rPr lang="sk-SK" b="1" dirty="0" smtClean="0">
                <a:solidFill>
                  <a:srgbClr val="FFC000"/>
                </a:solidFill>
              </a:rPr>
              <a:t>zakončené v 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 spoluhlásku</a:t>
            </a:r>
            <a:r>
              <a:rPr lang="sk-SK" dirty="0" smtClean="0"/>
              <a:t>, ktoré majú </a:t>
            </a:r>
            <a:r>
              <a:rPr lang="sk-SK" b="1" dirty="0" smtClean="0">
                <a:solidFill>
                  <a:srgbClr val="FFC000"/>
                </a:solidFill>
              </a:rPr>
              <a:t>v N a </a:t>
            </a:r>
            <a:r>
              <a:rPr lang="sk-SK" b="1" dirty="0" err="1" smtClean="0">
                <a:solidFill>
                  <a:srgbClr val="FFC000"/>
                </a:solidFill>
              </a:rPr>
              <a:t>A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b="1" dirty="0" err="1" smtClean="0">
                <a:solidFill>
                  <a:srgbClr val="FFC000"/>
                </a:solidFill>
              </a:rPr>
              <a:t>pl</a:t>
            </a:r>
            <a:r>
              <a:rPr lang="sk-SK" b="1" dirty="0" smtClean="0">
                <a:solidFill>
                  <a:srgbClr val="FFC000"/>
                </a:solidFill>
              </a:rPr>
              <a:t>. koncovku –e </a:t>
            </a:r>
            <a:r>
              <a:rPr lang="sk-SK" dirty="0" smtClean="0"/>
              <a:t>(napr. posteľ, jeseň, reťaz, púšť).</a:t>
            </a:r>
          </a:p>
          <a:p>
            <a:pPr marL="0" indent="0">
              <a:lnSpc>
                <a:spcPct val="150000"/>
              </a:lnSpc>
              <a:buNone/>
            </a:pPr>
            <a:endParaRPr lang="sk-SK" dirty="0" smtClean="0"/>
          </a:p>
          <a:p>
            <a:pPr marL="0" indent="0">
              <a:lnSpc>
                <a:spcPct val="150000"/>
              </a:lnSpc>
              <a:buNone/>
            </a:pPr>
            <a:endParaRPr lang="sk-SK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33352" y="489396"/>
            <a:ext cx="5762223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dlaň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5714463" y="1696792"/>
            <a:ext cx="55121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C000"/>
                </a:solidFill>
              </a:rPr>
              <a:t>POZOR!!!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600" dirty="0" smtClean="0"/>
              <a:t>v </a:t>
            </a:r>
            <a:r>
              <a:rPr lang="sk-SK" sz="2600" b="1" dirty="0" smtClean="0">
                <a:solidFill>
                  <a:srgbClr val="FFC000"/>
                </a:solidFill>
              </a:rPr>
              <a:t>G </a:t>
            </a:r>
            <a:r>
              <a:rPr lang="sk-SK" sz="2600" b="1" dirty="0" err="1" smtClean="0">
                <a:solidFill>
                  <a:srgbClr val="FFC000"/>
                </a:solidFill>
              </a:rPr>
              <a:t>pl</a:t>
            </a:r>
            <a:r>
              <a:rPr lang="sk-SK" sz="2600" dirty="0" smtClean="0"/>
              <a:t>. je </a:t>
            </a:r>
            <a:r>
              <a:rPr lang="sk-SK" sz="2600" b="1" dirty="0" smtClean="0">
                <a:solidFill>
                  <a:srgbClr val="FFC000"/>
                </a:solidFill>
              </a:rPr>
              <a:t>výnimka z rytmického krátenia – vždy koncovka –í </a:t>
            </a:r>
            <a:r>
              <a:rPr lang="sk-SK" sz="2600" dirty="0" smtClean="0"/>
              <a:t>(napr. básní, piesní, pekární)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600" b="1" dirty="0" smtClean="0">
                <a:solidFill>
                  <a:srgbClr val="FFC000"/>
                </a:solidFill>
              </a:rPr>
              <a:t>v D a L </a:t>
            </a:r>
            <a:r>
              <a:rPr lang="sk-SK" sz="2600" b="1" dirty="0" err="1" smtClean="0">
                <a:solidFill>
                  <a:srgbClr val="FFC000"/>
                </a:solidFill>
              </a:rPr>
              <a:t>pl</a:t>
            </a:r>
            <a:r>
              <a:rPr lang="sk-SK" sz="2600" b="1" dirty="0" smtClean="0">
                <a:solidFill>
                  <a:srgbClr val="FFC000"/>
                </a:solidFill>
              </a:rPr>
              <a:t>.</a:t>
            </a:r>
            <a:r>
              <a:rPr lang="sk-SK" sz="2600" dirty="0" smtClean="0"/>
              <a:t> </a:t>
            </a:r>
            <a:r>
              <a:rPr lang="sk-SK" sz="2600" b="1" dirty="0" smtClean="0">
                <a:solidFill>
                  <a:srgbClr val="FFC000"/>
                </a:solidFill>
              </a:rPr>
              <a:t>po dlhej slabike sa po -j- prípona skracuje</a:t>
            </a:r>
            <a:r>
              <a:rPr lang="sk-SK" sz="2600" dirty="0" smtClean="0"/>
              <a:t>:</a:t>
            </a:r>
          </a:p>
          <a:p>
            <a:pPr lvl="1"/>
            <a:r>
              <a:rPr lang="sk-SK" sz="2600" dirty="0" smtClean="0"/>
              <a:t>pieseň – piesňam – piesňach</a:t>
            </a:r>
          </a:p>
          <a:p>
            <a:pPr lvl="1"/>
            <a:r>
              <a:rPr lang="sk-SK" sz="2600" dirty="0" smtClean="0"/>
              <a:t>kázeň – kázňam – kázňach </a:t>
            </a:r>
          </a:p>
          <a:p>
            <a:pPr lvl="1"/>
            <a:r>
              <a:rPr lang="sk-SK" sz="2600" dirty="0" smtClean="0"/>
              <a:t>šľapaj – </a:t>
            </a:r>
            <a:r>
              <a:rPr lang="sk-SK" sz="2600" dirty="0" err="1" smtClean="0"/>
              <a:t>šlapajam</a:t>
            </a:r>
            <a:r>
              <a:rPr lang="sk-SK" sz="2600" dirty="0" smtClean="0"/>
              <a:t> – šľapajach </a:t>
            </a:r>
          </a:p>
        </p:txBody>
      </p:sp>
    </p:spTree>
    <p:extLst>
      <p:ext uri="{BB962C8B-B14F-4D97-AF65-F5344CB8AC3E}">
        <p14:creationId xmlns:p14="http://schemas.microsoft.com/office/powerpoint/2010/main" xmlns="" val="41348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71222" y="2276341"/>
            <a:ext cx="8641723" cy="34676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800" dirty="0" smtClean="0"/>
              <a:t>Podľa vzoru </a:t>
            </a:r>
            <a:r>
              <a:rPr lang="sk-SK" sz="2800" b="1" dirty="0" smtClean="0">
                <a:solidFill>
                  <a:srgbClr val="FFC000"/>
                </a:solidFill>
              </a:rPr>
              <a:t>kosť</a:t>
            </a:r>
            <a:r>
              <a:rPr lang="sk-SK" sz="2800" dirty="0" smtClean="0">
                <a:solidFill>
                  <a:srgbClr val="FFC000"/>
                </a:solidFill>
              </a:rPr>
              <a:t> </a:t>
            </a:r>
            <a:r>
              <a:rPr lang="sk-SK" sz="2800" dirty="0" smtClean="0"/>
              <a:t>sa skloňujú </a:t>
            </a:r>
            <a:r>
              <a:rPr lang="sk-SK" sz="2800" b="1" dirty="0" smtClean="0">
                <a:solidFill>
                  <a:srgbClr val="FFC000"/>
                </a:solidFill>
              </a:rPr>
              <a:t>podstatné mená </a:t>
            </a:r>
            <a:r>
              <a:rPr lang="sk-SK" sz="2800" dirty="0" smtClean="0"/>
              <a:t>ženského rodu </a:t>
            </a:r>
            <a:r>
              <a:rPr lang="sk-SK" sz="2800" b="1" dirty="0" smtClean="0">
                <a:solidFill>
                  <a:srgbClr val="FFC000"/>
                </a:solidFill>
              </a:rPr>
              <a:t>zakončené v N </a:t>
            </a:r>
            <a:r>
              <a:rPr lang="sk-SK" sz="2800" b="1" dirty="0" err="1" smtClean="0">
                <a:solidFill>
                  <a:srgbClr val="FFC000"/>
                </a:solidFill>
              </a:rPr>
              <a:t>sg</a:t>
            </a:r>
            <a:r>
              <a:rPr lang="sk-SK" sz="2800" b="1" dirty="0" smtClean="0">
                <a:solidFill>
                  <a:srgbClr val="FFC000"/>
                </a:solidFill>
              </a:rPr>
              <a:t>. na spoluhlásku</a:t>
            </a:r>
            <a:r>
              <a:rPr lang="sk-SK" sz="2800" dirty="0" smtClean="0"/>
              <a:t>, ktoré majú </a:t>
            </a:r>
            <a:r>
              <a:rPr lang="sk-SK" sz="2800" b="1" dirty="0" smtClean="0">
                <a:solidFill>
                  <a:srgbClr val="FFC000"/>
                </a:solidFill>
              </a:rPr>
              <a:t>v N a </a:t>
            </a:r>
            <a:r>
              <a:rPr lang="sk-SK" sz="2800" b="1" dirty="0" err="1" smtClean="0">
                <a:solidFill>
                  <a:srgbClr val="FFC000"/>
                </a:solidFill>
              </a:rPr>
              <a:t>A</a:t>
            </a:r>
            <a:r>
              <a:rPr lang="sk-SK" sz="2800" b="1" dirty="0" smtClean="0">
                <a:solidFill>
                  <a:srgbClr val="FFC000"/>
                </a:solidFill>
              </a:rPr>
              <a:t> </a:t>
            </a:r>
            <a:r>
              <a:rPr lang="sk-SK" sz="2800" b="1" dirty="0" err="1" smtClean="0">
                <a:solidFill>
                  <a:srgbClr val="FFC000"/>
                </a:solidFill>
              </a:rPr>
              <a:t>pl</a:t>
            </a:r>
            <a:r>
              <a:rPr lang="sk-SK" sz="2800" b="1" dirty="0" smtClean="0">
                <a:solidFill>
                  <a:srgbClr val="FFC000"/>
                </a:solidFill>
              </a:rPr>
              <a:t>. koncovku –i</a:t>
            </a:r>
            <a:r>
              <a:rPr lang="sk-SK" sz="2800" dirty="0" smtClean="0"/>
              <a:t> (nap</a:t>
            </a:r>
            <a:r>
              <a:rPr lang="sk-SK" sz="2800" dirty="0"/>
              <a:t>r</a:t>
            </a:r>
            <a:r>
              <a:rPr lang="sk-SK" sz="2800" dirty="0" smtClean="0"/>
              <a:t>. hus, jar, os).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sz="28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52650" y="785610"/>
            <a:ext cx="5259946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kosť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859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038" y="1323304"/>
            <a:ext cx="5560455" cy="501310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Podstatné meno pani </a:t>
            </a:r>
            <a:r>
              <a:rPr lang="sk-SK" sz="2400" b="1" dirty="0" smtClean="0">
                <a:solidFill>
                  <a:srgbClr val="FFC000"/>
                </a:solidFill>
              </a:rPr>
              <a:t>skloňujeme,</a:t>
            </a:r>
            <a:r>
              <a:rPr lang="sk-SK" sz="2400" dirty="0" smtClean="0"/>
              <a:t> </a:t>
            </a:r>
            <a:r>
              <a:rPr lang="sk-SK" sz="2400" b="1" dirty="0" smtClean="0">
                <a:solidFill>
                  <a:srgbClr val="FFC000"/>
                </a:solidFill>
              </a:rPr>
              <a:t>ak stojí samostatne</a:t>
            </a:r>
            <a:r>
              <a:rPr lang="sk-SK" sz="2400" dirty="0" smtClean="0"/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	</a:t>
            </a:r>
            <a:r>
              <a:rPr lang="sk-SK" sz="2400" b="1" dirty="0" err="1" smtClean="0">
                <a:solidFill>
                  <a:srgbClr val="FFC000"/>
                </a:solidFill>
              </a:rPr>
              <a:t>sg</a:t>
            </a:r>
            <a:r>
              <a:rPr lang="sk-SK" sz="2400" b="1" dirty="0" smtClean="0">
                <a:solidFill>
                  <a:srgbClr val="FFC000"/>
                </a:solidFill>
              </a:rPr>
              <a:t>. 		</a:t>
            </a:r>
            <a:r>
              <a:rPr lang="sk-SK" sz="2400" b="1" dirty="0" err="1" smtClean="0">
                <a:solidFill>
                  <a:srgbClr val="FFC000"/>
                </a:solidFill>
              </a:rPr>
              <a:t>pl</a:t>
            </a:r>
            <a:r>
              <a:rPr lang="sk-SK" sz="2400" b="1" dirty="0" smtClean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FFC000"/>
                </a:solidFill>
              </a:rPr>
              <a:t>N </a:t>
            </a:r>
            <a:r>
              <a:rPr lang="sk-SK" sz="2400" dirty="0" smtClean="0"/>
              <a:t>    pani	         </a:t>
            </a:r>
            <a:r>
              <a:rPr lang="sk-SK" sz="2400" dirty="0" err="1" smtClean="0"/>
              <a:t>pan-</a:t>
            </a:r>
            <a:r>
              <a:rPr lang="sk-SK" sz="2400" b="1" dirty="0" err="1" smtClean="0">
                <a:solidFill>
                  <a:srgbClr val="FFC000"/>
                </a:solidFill>
              </a:rPr>
              <a:t>ie</a:t>
            </a:r>
            <a:endParaRPr lang="sk-SK" sz="2400" b="1" dirty="0" smtClean="0">
              <a:solidFill>
                <a:srgbClr val="FFC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FFC000"/>
                </a:solidFill>
              </a:rPr>
              <a:t>G</a:t>
            </a:r>
            <a:r>
              <a:rPr lang="sk-SK" sz="2400" dirty="0" smtClean="0"/>
              <a:t>     </a:t>
            </a:r>
            <a:r>
              <a:rPr lang="sk-SK" sz="2400" dirty="0" err="1" smtClean="0"/>
              <a:t>pan</a:t>
            </a:r>
            <a:r>
              <a:rPr lang="sk-SK" sz="2400" dirty="0" smtClean="0"/>
              <a:t>-</a:t>
            </a:r>
            <a:r>
              <a:rPr lang="sk-SK" sz="2400" b="1" dirty="0" smtClean="0">
                <a:solidFill>
                  <a:srgbClr val="FFC000"/>
                </a:solidFill>
              </a:rPr>
              <a:t>ej</a:t>
            </a:r>
            <a:r>
              <a:rPr lang="sk-SK" sz="2400" dirty="0" smtClean="0"/>
              <a:t>	         </a:t>
            </a:r>
            <a:r>
              <a:rPr lang="sk-SK" sz="2400" dirty="0" err="1" smtClean="0"/>
              <a:t>pan</a:t>
            </a:r>
            <a:r>
              <a:rPr lang="sk-SK" sz="2400" dirty="0" smtClean="0"/>
              <a:t>-</a:t>
            </a:r>
            <a:r>
              <a:rPr lang="sk-SK" sz="2400" b="1" dirty="0" smtClean="0">
                <a:solidFill>
                  <a:srgbClr val="FFC000"/>
                </a:solidFill>
              </a:rPr>
              <a:t>í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FFC000"/>
                </a:solidFill>
              </a:rPr>
              <a:t>D</a:t>
            </a:r>
            <a:r>
              <a:rPr lang="sk-SK" sz="2400" dirty="0" smtClean="0"/>
              <a:t>      </a:t>
            </a:r>
            <a:r>
              <a:rPr lang="sk-SK" sz="2400" dirty="0" err="1" smtClean="0"/>
              <a:t>pan</a:t>
            </a:r>
            <a:r>
              <a:rPr lang="sk-SK" sz="2400" dirty="0" smtClean="0"/>
              <a:t>-</a:t>
            </a:r>
            <a:r>
              <a:rPr lang="sk-SK" sz="2400" b="1" dirty="0" smtClean="0">
                <a:solidFill>
                  <a:srgbClr val="FFC000"/>
                </a:solidFill>
              </a:rPr>
              <a:t>ej</a:t>
            </a:r>
            <a:r>
              <a:rPr lang="sk-SK" sz="2400" dirty="0" smtClean="0"/>
              <a:t>	         </a:t>
            </a:r>
            <a:r>
              <a:rPr lang="sk-SK" sz="2400" dirty="0" err="1" smtClean="0"/>
              <a:t>pan-</a:t>
            </a:r>
            <a:r>
              <a:rPr lang="sk-SK" sz="2400" b="1" dirty="0" err="1" smtClean="0">
                <a:solidFill>
                  <a:srgbClr val="FFC000"/>
                </a:solidFill>
              </a:rPr>
              <a:t>iam</a:t>
            </a:r>
            <a:endParaRPr lang="sk-SK" sz="2400" b="1" dirty="0" smtClean="0">
              <a:solidFill>
                <a:srgbClr val="FFC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FFC000"/>
                </a:solidFill>
              </a:rPr>
              <a:t>A</a:t>
            </a:r>
            <a:r>
              <a:rPr lang="sk-SK" sz="2400" dirty="0" smtClean="0"/>
              <a:t>      </a:t>
            </a:r>
            <a:r>
              <a:rPr lang="sk-SK" sz="2400" dirty="0" err="1" smtClean="0"/>
              <a:t>pan-</a:t>
            </a:r>
            <a:r>
              <a:rPr lang="sk-SK" sz="2400" b="1" dirty="0" err="1" smtClean="0">
                <a:solidFill>
                  <a:srgbClr val="FFC000"/>
                </a:solidFill>
              </a:rPr>
              <a:t>iu</a:t>
            </a:r>
            <a:r>
              <a:rPr lang="sk-SK" sz="2400" dirty="0" smtClean="0"/>
              <a:t>	         </a:t>
            </a:r>
            <a:r>
              <a:rPr lang="sk-SK" sz="2400" dirty="0" err="1" smtClean="0"/>
              <a:t>pan-</a:t>
            </a:r>
            <a:r>
              <a:rPr lang="sk-SK" sz="2400" b="1" dirty="0" err="1" smtClean="0">
                <a:solidFill>
                  <a:srgbClr val="FFC000"/>
                </a:solidFill>
              </a:rPr>
              <a:t>ie</a:t>
            </a:r>
            <a:endParaRPr lang="sk-SK" sz="2400" b="1" dirty="0" smtClean="0">
              <a:solidFill>
                <a:srgbClr val="FFC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FFC000"/>
                </a:solidFill>
              </a:rPr>
              <a:t>L</a:t>
            </a:r>
            <a:r>
              <a:rPr lang="sk-SK" sz="2400" dirty="0" smtClean="0"/>
              <a:t>       </a:t>
            </a:r>
            <a:r>
              <a:rPr lang="sk-SK" sz="2400" dirty="0" err="1" smtClean="0"/>
              <a:t>pan</a:t>
            </a:r>
            <a:r>
              <a:rPr lang="sk-SK" sz="2400" dirty="0" smtClean="0"/>
              <a:t>-</a:t>
            </a:r>
            <a:r>
              <a:rPr lang="sk-SK" sz="2400" b="1" dirty="0" smtClean="0">
                <a:solidFill>
                  <a:srgbClr val="FFC000"/>
                </a:solidFill>
              </a:rPr>
              <a:t>ej</a:t>
            </a:r>
            <a:r>
              <a:rPr lang="sk-SK" sz="2400" dirty="0" smtClean="0"/>
              <a:t>	         </a:t>
            </a:r>
            <a:r>
              <a:rPr lang="sk-SK" sz="2400" dirty="0" err="1" smtClean="0"/>
              <a:t>pan-</a:t>
            </a:r>
            <a:r>
              <a:rPr lang="sk-SK" sz="2400" b="1" dirty="0" err="1" smtClean="0">
                <a:solidFill>
                  <a:srgbClr val="FFC000"/>
                </a:solidFill>
              </a:rPr>
              <a:t>iach</a:t>
            </a:r>
            <a:endParaRPr lang="sk-SK" sz="2400" b="1" dirty="0" smtClean="0">
              <a:solidFill>
                <a:srgbClr val="FFC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FFC000"/>
                </a:solidFill>
              </a:rPr>
              <a:t>I  </a:t>
            </a:r>
            <a:r>
              <a:rPr lang="sk-SK" sz="2400" dirty="0" smtClean="0"/>
              <a:t>      </a:t>
            </a:r>
            <a:r>
              <a:rPr lang="sk-SK" sz="2400" dirty="0" err="1" smtClean="0"/>
              <a:t>paň-</a:t>
            </a:r>
            <a:r>
              <a:rPr lang="sk-SK" sz="2400" b="1" dirty="0" err="1" smtClean="0">
                <a:solidFill>
                  <a:srgbClr val="FFC000"/>
                </a:solidFill>
              </a:rPr>
              <a:t>ou</a:t>
            </a:r>
            <a:r>
              <a:rPr lang="sk-SK" sz="2400" b="1" dirty="0" smtClean="0">
                <a:solidFill>
                  <a:srgbClr val="FFC000"/>
                </a:solidFill>
              </a:rPr>
              <a:t>	</a:t>
            </a:r>
            <a:r>
              <a:rPr lang="sk-SK" sz="2400" dirty="0" smtClean="0"/>
              <a:t>         </a:t>
            </a:r>
            <a:r>
              <a:rPr lang="sk-SK" sz="2400" dirty="0" err="1" smtClean="0"/>
              <a:t>pan-</a:t>
            </a:r>
            <a:r>
              <a:rPr lang="sk-SK" sz="2400" b="1" dirty="0" err="1" smtClean="0">
                <a:solidFill>
                  <a:srgbClr val="FFC000"/>
                </a:solidFill>
              </a:rPr>
              <a:t>iami</a:t>
            </a:r>
            <a:endParaRPr lang="sk-SK" sz="2400" b="1" dirty="0" smtClean="0">
              <a:solidFill>
                <a:srgbClr val="FFC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145834" y="489396"/>
            <a:ext cx="5259946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PANI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4108362" y="1844744"/>
            <a:ext cx="4945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Napr. </a:t>
            </a:r>
            <a:r>
              <a:rPr lang="sk-SK" sz="2400" i="1" dirty="0" smtClean="0"/>
              <a:t>Zbadal som nejakú </a:t>
            </a:r>
            <a:r>
              <a:rPr lang="sk-SK" sz="2400" i="1" u="sng" dirty="0" smtClean="0"/>
              <a:t>paniu</a:t>
            </a:r>
            <a:r>
              <a:rPr lang="sk-SK" sz="2400" i="1" dirty="0" smtClean="0"/>
              <a:t>. Rozprávala som sa o </a:t>
            </a:r>
            <a:r>
              <a:rPr lang="sk-SK" sz="2400" i="1" dirty="0"/>
              <a:t>t</a:t>
            </a:r>
            <a:r>
              <a:rPr lang="sk-SK" sz="2400" i="1" dirty="0" smtClean="0"/>
              <a:t>ej </a:t>
            </a:r>
            <a:r>
              <a:rPr lang="sk-SK" sz="2400" i="1" u="sng" dirty="0" smtClean="0"/>
              <a:t>panej</a:t>
            </a:r>
            <a:r>
              <a:rPr lang="sk-SK" sz="2400" i="1" dirty="0" smtClean="0"/>
              <a:t>.</a:t>
            </a:r>
            <a:endParaRPr lang="sk-SK" sz="2400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5344731" y="3348506"/>
            <a:ext cx="65295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Ak sa spája s </a:t>
            </a:r>
            <a:r>
              <a:rPr lang="sk-SK" sz="2800" b="1" dirty="0" smtClean="0">
                <a:solidFill>
                  <a:srgbClr val="FFC000"/>
                </a:solidFill>
              </a:rPr>
              <a:t>priezviskom</a:t>
            </a:r>
            <a:r>
              <a:rPr lang="sk-SK" sz="2800" dirty="0" smtClean="0"/>
              <a:t>, </a:t>
            </a:r>
            <a:r>
              <a:rPr lang="sk-SK" sz="2800" b="1" dirty="0" smtClean="0">
                <a:solidFill>
                  <a:srgbClr val="FFC000"/>
                </a:solidFill>
              </a:rPr>
              <a:t>profesiou</a:t>
            </a:r>
            <a:r>
              <a:rPr lang="sk-SK" sz="2800" dirty="0" smtClean="0"/>
              <a:t>, tak je slovo pani </a:t>
            </a:r>
            <a:r>
              <a:rPr lang="sk-SK" sz="2800" b="1" dirty="0" smtClean="0">
                <a:solidFill>
                  <a:srgbClr val="FFC000"/>
                </a:solidFill>
              </a:rPr>
              <a:t>nesklonné</a:t>
            </a:r>
            <a:r>
              <a:rPr lang="sk-SK" sz="2800" dirty="0" smtClean="0"/>
              <a:t>:</a:t>
            </a:r>
          </a:p>
          <a:p>
            <a:r>
              <a:rPr lang="sk-SK" sz="2800" dirty="0" smtClean="0"/>
              <a:t>Napr. </a:t>
            </a:r>
            <a:r>
              <a:rPr lang="sk-SK" sz="2800" i="1" dirty="0" smtClean="0"/>
              <a:t>Zbadal som </a:t>
            </a:r>
            <a:r>
              <a:rPr lang="sk-SK" sz="2800" i="1" u="sng" dirty="0" smtClean="0"/>
              <a:t>pani</a:t>
            </a:r>
            <a:r>
              <a:rPr lang="sk-SK" sz="2800" i="1" dirty="0" smtClean="0"/>
              <a:t> Lukáčovú. Bola som tam s </a:t>
            </a:r>
            <a:r>
              <a:rPr lang="sk-SK" sz="2800" i="1" u="sng" dirty="0" smtClean="0"/>
              <a:t>pani</a:t>
            </a:r>
            <a:r>
              <a:rPr lang="sk-SK" sz="2800" i="1" dirty="0" smtClean="0"/>
              <a:t> Lukáčovou. Daj to </a:t>
            </a:r>
            <a:r>
              <a:rPr lang="sk-SK" sz="2800" i="1" u="sng" dirty="0" smtClean="0"/>
              <a:t>pani</a:t>
            </a:r>
            <a:r>
              <a:rPr lang="sk-SK" sz="2800" i="1" dirty="0" smtClean="0"/>
              <a:t> Lukáčovej. </a:t>
            </a:r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1379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26335"/>
            <a:ext cx="10820400" cy="5051737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/>
              <a:t>Skloňovacie</a:t>
            </a:r>
            <a:r>
              <a:rPr lang="sk-SK" dirty="0" smtClean="0"/>
              <a:t> vzory stredného rodu sa rozlišujú podľa zakončenia: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3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MESTO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SRDCE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VZORY 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VYSVEDČENIE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		</a:t>
            </a:r>
            <a:r>
              <a:rPr lang="sk-SK" dirty="0" smtClean="0"/>
              <a:t>DIEVČA</a:t>
            </a:r>
            <a:r>
              <a:rPr lang="sk-SK" dirty="0"/>
              <a:t>	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891049" y="489396"/>
            <a:ext cx="9615152" cy="936939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C000"/>
                </a:solidFill>
              </a:rPr>
              <a:t>Stredný rod – </a:t>
            </a:r>
            <a:r>
              <a:rPr lang="sk-SK" b="1" dirty="0" err="1" smtClean="0">
                <a:solidFill>
                  <a:srgbClr val="FFC000"/>
                </a:solidFill>
              </a:rPr>
              <a:t>skloňovacie</a:t>
            </a:r>
            <a:r>
              <a:rPr lang="sk-SK" b="1" dirty="0" smtClean="0">
                <a:solidFill>
                  <a:srgbClr val="FFC000"/>
                </a:solidFill>
              </a:rPr>
              <a:t> vzory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1770845" y="3319864"/>
            <a:ext cx="1687132" cy="978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V="1">
            <a:off x="1891048" y="3907262"/>
            <a:ext cx="1534732" cy="5449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1891048" y="4639916"/>
            <a:ext cx="1516487" cy="4922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1770845" y="4744658"/>
            <a:ext cx="1654935" cy="10374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5033806" y="2944740"/>
            <a:ext cx="6351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p</a:t>
            </a:r>
            <a:r>
              <a:rPr lang="sk-SK" sz="2000" dirty="0" smtClean="0"/>
              <a:t>odstatné mená zakončené na samohlásku </a:t>
            </a:r>
            <a:r>
              <a:rPr lang="sk-SK" sz="2000" b="1" dirty="0" smtClean="0">
                <a:solidFill>
                  <a:srgbClr val="FFC000"/>
                </a:solidFill>
              </a:rPr>
              <a:t>-o</a:t>
            </a:r>
            <a:endParaRPr lang="sk-SK" sz="1400" b="1" dirty="0" smtClean="0">
              <a:solidFill>
                <a:srgbClr val="FFC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067469" y="3609206"/>
            <a:ext cx="6351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p</a:t>
            </a:r>
            <a:r>
              <a:rPr lang="sk-SK" sz="2000" dirty="0" smtClean="0"/>
              <a:t>odstatné mená zakončené na samohlásku </a:t>
            </a:r>
            <a:r>
              <a:rPr lang="sk-SK" sz="2000" b="1" dirty="0" smtClean="0">
                <a:solidFill>
                  <a:srgbClr val="FFC000"/>
                </a:solidFill>
              </a:rPr>
              <a:t>-e</a:t>
            </a:r>
            <a:endParaRPr lang="sk-SK" sz="1400" b="1" dirty="0" smtClean="0">
              <a:solidFill>
                <a:srgbClr val="FFC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611209" y="5490137"/>
            <a:ext cx="6351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p</a:t>
            </a:r>
            <a:r>
              <a:rPr lang="sk-SK" sz="2000" dirty="0" smtClean="0"/>
              <a:t>odstatné mená zakončené na </a:t>
            </a:r>
            <a:r>
              <a:rPr lang="sk-SK" sz="2000" b="1" dirty="0" smtClean="0">
                <a:solidFill>
                  <a:srgbClr val="FFC000"/>
                </a:solidFill>
              </a:rPr>
              <a:t>–a, -ä</a:t>
            </a:r>
            <a:endParaRPr lang="sk-SK" sz="1400" b="1" dirty="0" smtClean="0">
              <a:solidFill>
                <a:srgbClr val="FFC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611209" y="4908959"/>
            <a:ext cx="6351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p</a:t>
            </a:r>
            <a:r>
              <a:rPr lang="sk-SK" sz="2000" dirty="0" smtClean="0"/>
              <a:t>odstatné mená zakončené na dvojhlásku </a:t>
            </a:r>
            <a:r>
              <a:rPr lang="sk-SK" sz="2000" b="1" dirty="0" smtClean="0">
                <a:solidFill>
                  <a:srgbClr val="FFC000"/>
                </a:solidFill>
              </a:rPr>
              <a:t>-</a:t>
            </a:r>
            <a:r>
              <a:rPr lang="sk-SK" sz="2000" b="1" dirty="0" err="1" smtClean="0">
                <a:solidFill>
                  <a:srgbClr val="FFC000"/>
                </a:solidFill>
              </a:rPr>
              <a:t>ie</a:t>
            </a:r>
            <a:endParaRPr lang="sk-SK" sz="14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1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038" y="1323303"/>
            <a:ext cx="11471858" cy="53350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Podľa vzoru mesto sa skloňujú: 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Slová ako krídlo, písmo, mlieko, ...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Slová cudzieho pôvodu zakončené na –um (-um pri skloňovaní vypadáva) a –</a:t>
            </a:r>
            <a:r>
              <a:rPr lang="sk-SK" sz="2400" dirty="0" err="1" smtClean="0"/>
              <a:t>ao</a:t>
            </a:r>
            <a:r>
              <a:rPr lang="sk-SK" sz="2400" dirty="0" smtClean="0"/>
              <a:t> (napr. múzeum, sympózium, kakao)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/>
              <a:t>	</a:t>
            </a:r>
            <a:r>
              <a:rPr lang="sk-SK" sz="2400" dirty="0" err="1" smtClean="0"/>
              <a:t>sg</a:t>
            </a:r>
            <a:r>
              <a:rPr lang="sk-SK" sz="2400" dirty="0" smtClean="0"/>
              <a:t>.		</a:t>
            </a:r>
            <a:r>
              <a:rPr lang="sk-SK" sz="2400" dirty="0" err="1" smtClean="0"/>
              <a:t>pl</a:t>
            </a:r>
            <a:r>
              <a:rPr lang="sk-SK" sz="2400" dirty="0" smtClean="0"/>
              <a:t>.			</a:t>
            </a:r>
            <a:r>
              <a:rPr lang="sk-SK" sz="2400" dirty="0" err="1" smtClean="0"/>
              <a:t>sg</a:t>
            </a:r>
            <a:r>
              <a:rPr lang="sk-SK" sz="2400" dirty="0" smtClean="0"/>
              <a:t>.		</a:t>
            </a:r>
            <a:r>
              <a:rPr lang="sk-SK" sz="2400" dirty="0" err="1" smtClean="0"/>
              <a:t>pl</a:t>
            </a:r>
            <a:r>
              <a:rPr lang="sk-SK" sz="2400" dirty="0"/>
              <a:t>.</a:t>
            </a:r>
            <a:endParaRPr lang="sk-SK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N    múzeum      múzeá		         kakao	       kakaá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G    múzea         múzeí		         kakaa	       kakaí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/>
              <a:t>L</a:t>
            </a:r>
            <a:r>
              <a:rPr lang="sk-SK" sz="2400" dirty="0" smtClean="0"/>
              <a:t>     múzeu          múzeách	         kakau         kakaách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145834" y="489396"/>
            <a:ext cx="5259946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mesto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16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3896" y="287295"/>
            <a:ext cx="5546034" cy="1293028"/>
          </a:xfrm>
        </p:spPr>
        <p:txBody>
          <a:bodyPr/>
          <a:lstStyle/>
          <a:p>
            <a:pPr algn="l"/>
            <a:r>
              <a:rPr lang="sk-SK" sz="4400" b="1" dirty="0" smtClean="0">
                <a:solidFill>
                  <a:srgbClr val="FFC000"/>
                </a:solidFill>
              </a:rPr>
              <a:t>Podstatné mená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44487"/>
            <a:ext cx="10995338" cy="50623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sk-SK" dirty="0" smtClean="0"/>
              <a:t>plnovýznamové ohybné slová (ohýbanie podstatných mien = SKLOŇOVANIE)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 smtClean="0"/>
              <a:t>majú </a:t>
            </a:r>
            <a:r>
              <a:rPr lang="sk-SK" dirty="0" err="1" smtClean="0"/>
              <a:t>vetnočlenskú</a:t>
            </a:r>
            <a:r>
              <a:rPr lang="sk-SK" dirty="0" smtClean="0"/>
              <a:t> platnosť (sú vetnými členmi)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 smtClean="0"/>
              <a:t>pomenúvajú: </a:t>
            </a:r>
          </a:p>
          <a:p>
            <a:pPr lvl="1">
              <a:lnSpc>
                <a:spcPct val="150000"/>
              </a:lnSpc>
            </a:pPr>
            <a:r>
              <a:rPr lang="sk-SK" b="1" dirty="0">
                <a:solidFill>
                  <a:srgbClr val="FFC000"/>
                </a:solidFill>
              </a:rPr>
              <a:t>o</a:t>
            </a:r>
            <a:r>
              <a:rPr lang="sk-SK" b="1" dirty="0" smtClean="0">
                <a:solidFill>
                  <a:srgbClr val="FFC000"/>
                </a:solidFill>
              </a:rPr>
              <a:t>soby</a:t>
            </a:r>
            <a:r>
              <a:rPr lang="sk-SK" dirty="0" smtClean="0"/>
              <a:t>: otec, mama, brat, sestra, spolužiak;</a:t>
            </a:r>
          </a:p>
          <a:p>
            <a:pPr lvl="1"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zvieratá</a:t>
            </a:r>
            <a:r>
              <a:rPr lang="sk-SK" dirty="0" smtClean="0"/>
              <a:t>: líška, medveď, pes, mačka;</a:t>
            </a:r>
          </a:p>
          <a:p>
            <a:pPr lvl="1"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veci</a:t>
            </a:r>
            <a:r>
              <a:rPr lang="sk-SK" dirty="0" smtClean="0"/>
              <a:t>: ihrisko, lopta, raketa, zošit;</a:t>
            </a:r>
          </a:p>
          <a:p>
            <a:pPr lvl="1"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rastliny</a:t>
            </a:r>
            <a:r>
              <a:rPr lang="sk-SK" dirty="0" smtClean="0"/>
              <a:t>: smrek, ruža, dub;</a:t>
            </a:r>
          </a:p>
          <a:p>
            <a:pPr lvl="1"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vlastnosti</a:t>
            </a:r>
            <a:r>
              <a:rPr lang="sk-SK" dirty="0" smtClean="0"/>
              <a:t>: sila, pýcha, vytrvalosť;</a:t>
            </a:r>
          </a:p>
          <a:p>
            <a:pPr lvl="1"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deje</a:t>
            </a:r>
            <a:r>
              <a:rPr lang="sk-SK" dirty="0" smtClean="0"/>
              <a:t>: beh, skok, let;</a:t>
            </a:r>
          </a:p>
          <a:p>
            <a:pPr lvl="1">
              <a:lnSpc>
                <a:spcPct val="150000"/>
              </a:lnSpc>
            </a:pPr>
            <a:r>
              <a:rPr lang="sk-SK" b="1" dirty="0">
                <a:solidFill>
                  <a:srgbClr val="FFC000"/>
                </a:solidFill>
              </a:rPr>
              <a:t>v</a:t>
            </a:r>
            <a:r>
              <a:rPr lang="sk-SK" b="1" dirty="0" smtClean="0">
                <a:solidFill>
                  <a:srgbClr val="FFC000"/>
                </a:solidFill>
              </a:rPr>
              <a:t>nútorné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C000"/>
                </a:solidFill>
              </a:rPr>
              <a:t>stavy</a:t>
            </a:r>
            <a:r>
              <a:rPr lang="sk-SK" dirty="0" smtClean="0"/>
              <a:t>: smútok, radosť, súcit. </a:t>
            </a:r>
          </a:p>
        </p:txBody>
      </p:sp>
    </p:spTree>
    <p:extLst>
      <p:ext uri="{BB962C8B-B14F-4D97-AF65-F5344CB8AC3E}">
        <p14:creationId xmlns:p14="http://schemas.microsoft.com/office/powerpoint/2010/main" xmlns="" val="39457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038" y="1323303"/>
            <a:ext cx="11471858" cy="53350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Podľa vzoru srdce sa skloňujú: 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Slová ako pole, more, líce, vajce, vrece, ...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Rytmické krátenie platí vo všetkých tvaroch.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V </a:t>
            </a:r>
            <a:r>
              <a:rPr lang="sk-SK" sz="2400" b="1" dirty="0" smtClean="0">
                <a:solidFill>
                  <a:srgbClr val="FFC000"/>
                </a:solidFill>
              </a:rPr>
              <a:t>G </a:t>
            </a:r>
            <a:r>
              <a:rPr lang="sk-SK" sz="2400" b="1" dirty="0" err="1" smtClean="0">
                <a:solidFill>
                  <a:srgbClr val="FFC000"/>
                </a:solidFill>
              </a:rPr>
              <a:t>pl</a:t>
            </a:r>
            <a:r>
              <a:rPr lang="sk-SK" sz="2400" b="1" dirty="0" smtClean="0">
                <a:solidFill>
                  <a:srgbClr val="FFC000"/>
                </a:solidFill>
              </a:rPr>
              <a:t>. </a:t>
            </a:r>
            <a:r>
              <a:rPr lang="sk-SK" sz="2400" dirty="0" smtClean="0"/>
              <a:t>platí to isté, čo pri vzore žena, ulica, mesto – </a:t>
            </a:r>
            <a:r>
              <a:rPr lang="sk-SK" sz="2400" b="1" dirty="0" smtClean="0">
                <a:solidFill>
                  <a:srgbClr val="FFC000"/>
                </a:solidFill>
              </a:rPr>
              <a:t>nemá žiadnu gramatickú príponu</a:t>
            </a:r>
            <a:r>
              <a:rPr lang="sk-SK" sz="2400" dirty="0" smtClean="0"/>
              <a:t> (sŕdc).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V </a:t>
            </a:r>
            <a:r>
              <a:rPr lang="sk-SK" sz="2400" b="1" dirty="0" smtClean="0">
                <a:solidFill>
                  <a:srgbClr val="FFC000"/>
                </a:solidFill>
              </a:rPr>
              <a:t>G </a:t>
            </a:r>
            <a:r>
              <a:rPr lang="sk-SK" sz="2400" b="1" dirty="0" err="1" smtClean="0">
                <a:solidFill>
                  <a:srgbClr val="FFC000"/>
                </a:solidFill>
              </a:rPr>
              <a:t>pl</a:t>
            </a:r>
            <a:r>
              <a:rPr lang="sk-SK" sz="2400" b="1" dirty="0" smtClean="0">
                <a:solidFill>
                  <a:srgbClr val="FFC000"/>
                </a:solidFill>
              </a:rPr>
              <a:t>. </a:t>
            </a:r>
            <a:r>
              <a:rPr lang="sk-SK" sz="2400" dirty="0" smtClean="0"/>
              <a:t>majú príponu </a:t>
            </a:r>
            <a:r>
              <a:rPr lang="sk-SK" sz="2400" b="1" dirty="0" smtClean="0">
                <a:solidFill>
                  <a:srgbClr val="FFC000"/>
                </a:solidFill>
              </a:rPr>
              <a:t>–í </a:t>
            </a:r>
            <a:r>
              <a:rPr lang="sk-SK" sz="2400" dirty="0" smtClean="0"/>
              <a:t>slová </a:t>
            </a:r>
            <a:r>
              <a:rPr lang="sk-SK" sz="2400" b="1" dirty="0" smtClean="0">
                <a:solidFill>
                  <a:srgbClr val="FFC000"/>
                </a:solidFill>
              </a:rPr>
              <a:t>more, oje, pole </a:t>
            </a:r>
            <a:r>
              <a:rPr lang="sk-SK" sz="2400" dirty="0" smtClean="0"/>
              <a:t>(morí, ojí, polí)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V </a:t>
            </a:r>
            <a:r>
              <a:rPr lang="sk-SK" sz="2400" b="1" dirty="0" smtClean="0">
                <a:solidFill>
                  <a:srgbClr val="FFC000"/>
                </a:solidFill>
              </a:rPr>
              <a:t>I </a:t>
            </a:r>
            <a:r>
              <a:rPr lang="sk-SK" sz="2400" b="1" dirty="0" err="1" smtClean="0">
                <a:solidFill>
                  <a:srgbClr val="FFC000"/>
                </a:solidFill>
              </a:rPr>
              <a:t>pl</a:t>
            </a:r>
            <a:r>
              <a:rPr lang="sk-SK" sz="2400" b="1" dirty="0" smtClean="0">
                <a:solidFill>
                  <a:srgbClr val="FFC000"/>
                </a:solidFill>
              </a:rPr>
              <a:t>. </a:t>
            </a:r>
            <a:r>
              <a:rPr lang="sk-SK" sz="2400" dirty="0" smtClean="0"/>
              <a:t>je prípona </a:t>
            </a:r>
            <a:r>
              <a:rPr lang="sk-SK" sz="2400" b="1" dirty="0" smtClean="0">
                <a:solidFill>
                  <a:srgbClr val="FFC000"/>
                </a:solidFill>
              </a:rPr>
              <a:t>–</a:t>
            </a:r>
            <a:r>
              <a:rPr lang="sk-SK" sz="2400" b="1" dirty="0" err="1" smtClean="0">
                <a:solidFill>
                  <a:srgbClr val="FFC000"/>
                </a:solidFill>
              </a:rPr>
              <a:t>ami</a:t>
            </a:r>
            <a:r>
              <a:rPr lang="sk-SK" sz="2400" dirty="0" smtClean="0"/>
              <a:t>: srdcami, poľami, vrecami.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145834" y="489396"/>
            <a:ext cx="5259946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srdce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281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038" y="1323303"/>
            <a:ext cx="11471858" cy="53350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Podľa </a:t>
            </a:r>
            <a:r>
              <a:rPr lang="sk-SK" sz="2400" smtClean="0"/>
              <a:t>vzoru vysvedčenie </a:t>
            </a:r>
            <a:r>
              <a:rPr lang="sk-SK" sz="2400" dirty="0" smtClean="0"/>
              <a:t>sa skloňujú: 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Slová ako pobrežie, zápästie, umenie, námestie, zahraničie, ...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Všetky slovesné podstatné mená (sedenie, varenie, korčuľovanie).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V </a:t>
            </a:r>
            <a:r>
              <a:rPr lang="sk-SK" sz="2400" b="1" dirty="0">
                <a:solidFill>
                  <a:srgbClr val="FFC000"/>
                </a:solidFill>
              </a:rPr>
              <a:t>I</a:t>
            </a:r>
            <a:r>
              <a:rPr lang="sk-SK" sz="2400" b="1" dirty="0" smtClean="0">
                <a:solidFill>
                  <a:srgbClr val="FFC000"/>
                </a:solidFill>
              </a:rPr>
              <a:t> </a:t>
            </a:r>
            <a:r>
              <a:rPr lang="sk-SK" sz="2400" b="1" dirty="0" err="1" smtClean="0">
                <a:solidFill>
                  <a:srgbClr val="FFC000"/>
                </a:solidFill>
              </a:rPr>
              <a:t>pl</a:t>
            </a:r>
            <a:r>
              <a:rPr lang="sk-SK" sz="2400" b="1" dirty="0" smtClean="0">
                <a:solidFill>
                  <a:srgbClr val="FFC000"/>
                </a:solidFill>
              </a:rPr>
              <a:t>. </a:t>
            </a:r>
            <a:r>
              <a:rPr lang="sk-SK" sz="2400" dirty="0"/>
              <a:t>j</a:t>
            </a:r>
            <a:r>
              <a:rPr lang="sk-SK" sz="2400" dirty="0" smtClean="0"/>
              <a:t>e prípona </a:t>
            </a:r>
            <a:r>
              <a:rPr lang="sk-SK" sz="2400" b="1" dirty="0" smtClean="0">
                <a:solidFill>
                  <a:srgbClr val="FFC000"/>
                </a:solidFill>
              </a:rPr>
              <a:t>–</a:t>
            </a:r>
            <a:r>
              <a:rPr lang="sk-SK" sz="2400" b="1" dirty="0" err="1" smtClean="0">
                <a:solidFill>
                  <a:srgbClr val="FFC000"/>
                </a:solidFill>
              </a:rPr>
              <a:t>iami</a:t>
            </a:r>
            <a:r>
              <a:rPr lang="sk-SK" sz="2400" b="1" dirty="0" smtClean="0">
                <a:solidFill>
                  <a:srgbClr val="FFC000"/>
                </a:solidFill>
              </a:rPr>
              <a:t> </a:t>
            </a:r>
            <a:r>
              <a:rPr lang="sk-SK" sz="2400" dirty="0" smtClean="0"/>
              <a:t>(vysvedčeniami) – je to jediný vzor s touto príponou.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b="1" dirty="0" smtClean="0">
                <a:solidFill>
                  <a:srgbClr val="FFC000"/>
                </a:solidFill>
              </a:rPr>
              <a:t>Hromadné podstatné mená</a:t>
            </a:r>
            <a:r>
              <a:rPr lang="sk-SK" sz="2400" dirty="0" smtClean="0"/>
              <a:t> zakončené na </a:t>
            </a:r>
            <a:r>
              <a:rPr lang="sk-SK" sz="2400" b="1" dirty="0" smtClean="0">
                <a:solidFill>
                  <a:srgbClr val="FFC000"/>
                </a:solidFill>
              </a:rPr>
              <a:t>–</a:t>
            </a:r>
            <a:r>
              <a:rPr lang="sk-SK" sz="2400" b="1" dirty="0" err="1" smtClean="0">
                <a:solidFill>
                  <a:srgbClr val="FFC000"/>
                </a:solidFill>
              </a:rPr>
              <a:t>ie</a:t>
            </a:r>
            <a:r>
              <a:rPr lang="sk-SK" sz="2400" b="1" dirty="0" smtClean="0">
                <a:solidFill>
                  <a:srgbClr val="FFC000"/>
                </a:solidFill>
              </a:rPr>
              <a:t> nemajú množné číslo!</a:t>
            </a:r>
            <a:r>
              <a:rPr lang="sk-SK" sz="2400" dirty="0" smtClean="0"/>
              <a:t> (ovocie, obilie).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b="1" dirty="0" smtClean="0">
                <a:solidFill>
                  <a:srgbClr val="FFC000"/>
                </a:solidFill>
              </a:rPr>
              <a:t>Neplatí pravidlo o rytmickom krátení </a:t>
            </a:r>
            <a:r>
              <a:rPr lang="sk-SK" sz="2400" dirty="0" smtClean="0"/>
              <a:t>pri slovách typu lístie, siatie, a pod.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145834" y="489396"/>
            <a:ext cx="5259946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vysvedčenie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179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038" y="1323303"/>
            <a:ext cx="11471858" cy="53350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/>
              <a:t>Podľa vzoru dievča sa skloňujú: 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Podstatné mená stredného rodu zakončené v N </a:t>
            </a:r>
            <a:r>
              <a:rPr lang="sk-SK" sz="2400" dirty="0" err="1" smtClean="0"/>
              <a:t>sg</a:t>
            </a:r>
            <a:r>
              <a:rPr lang="sk-SK" sz="2400" dirty="0" smtClean="0"/>
              <a:t>. na –a/-ä a aj tie, ktoré zvyčajne označujú mláďatá ľudí i zvierat (dieťa, dojča, šteňa, mača).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sk-SK" sz="2400" dirty="0" smtClean="0"/>
              <a:t>V </a:t>
            </a:r>
            <a:r>
              <a:rPr lang="sk-SK" sz="2400" dirty="0" err="1" smtClean="0"/>
              <a:t>pl</a:t>
            </a:r>
            <a:r>
              <a:rPr lang="sk-SK" sz="2400" dirty="0" smtClean="0"/>
              <a:t>. </a:t>
            </a:r>
            <a:r>
              <a:rPr lang="sk-SK" sz="2400" dirty="0"/>
              <a:t>s</a:t>
            </a:r>
            <a:r>
              <a:rPr lang="sk-SK" sz="2400" dirty="0" smtClean="0"/>
              <a:t>a pri tomto vzore vyskytujú dvojtvary: dievčatá – dievčence, mačatá – mačence, kozľatá – kozlence, </a:t>
            </a:r>
            <a:r>
              <a:rPr lang="sk-SK" sz="2400" smtClean="0"/>
              <a:t>húsatá – húsence. </a:t>
            </a:r>
            <a:endParaRPr lang="sk-SK" sz="24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145834" y="489396"/>
            <a:ext cx="5259946" cy="93693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</a:rPr>
              <a:t>Vzor dievča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807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7267" y="455281"/>
            <a:ext cx="8610600" cy="961395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C000"/>
                </a:solidFill>
              </a:rPr>
              <a:t>Pomnožné podstatné mená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16676"/>
            <a:ext cx="10820400" cy="494548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k-SK" dirty="0" smtClean="0"/>
              <a:t>Pomnožné podstatné mená </a:t>
            </a:r>
            <a:r>
              <a:rPr lang="sk-SK" b="1" dirty="0" smtClean="0">
                <a:solidFill>
                  <a:srgbClr val="FFC000"/>
                </a:solidFill>
              </a:rPr>
              <a:t>pomenúvajú jednu vec</a:t>
            </a:r>
            <a:r>
              <a:rPr lang="sk-SK" dirty="0" smtClean="0"/>
              <a:t>, ale majú </a:t>
            </a:r>
            <a:r>
              <a:rPr lang="sk-SK" b="1" dirty="0" smtClean="0">
                <a:solidFill>
                  <a:srgbClr val="FFC000"/>
                </a:solidFill>
              </a:rPr>
              <a:t>tvar množného čísla </a:t>
            </a:r>
            <a:r>
              <a:rPr lang="sk-SK" dirty="0" smtClean="0"/>
              <a:t>(napr. nožnice, husle, dvere, prázdniny, Košice, ...).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solidFill>
                  <a:srgbClr val="FFC000"/>
                </a:solidFill>
              </a:rPr>
              <a:t>Postup pri určovaní vzoru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pri pomnožných podstatných menách: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Zakončenie v N, </a:t>
            </a:r>
            <a:r>
              <a:rPr lang="sk-SK" dirty="0" smtClean="0"/>
              <a:t>teda </a:t>
            </a:r>
            <a:r>
              <a:rPr lang="sk-SK" b="1" dirty="0" smtClean="0">
                <a:solidFill>
                  <a:srgbClr val="FFC000"/>
                </a:solidFill>
              </a:rPr>
              <a:t>hľadáme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b="1" dirty="0" smtClean="0">
                <a:solidFill>
                  <a:srgbClr val="FFC000"/>
                </a:solidFill>
              </a:rPr>
              <a:t>vzor, ktorý je v N </a:t>
            </a:r>
            <a:r>
              <a:rPr lang="sk-SK" b="1" dirty="0">
                <a:solidFill>
                  <a:srgbClr val="FFC000"/>
                </a:solidFill>
              </a:rPr>
              <a:t>z</a:t>
            </a:r>
            <a:r>
              <a:rPr lang="sk-SK" b="1" dirty="0" smtClean="0">
                <a:solidFill>
                  <a:srgbClr val="FFC000"/>
                </a:solidFill>
              </a:rPr>
              <a:t>akončený rovnako </a:t>
            </a:r>
            <a:r>
              <a:rPr lang="sk-SK" dirty="0" smtClean="0"/>
              <a:t>ako dané pomnožné podstatné meno (napr. Podstatné meno </a:t>
            </a:r>
            <a:r>
              <a:rPr lang="sk-SK" i="1" dirty="0" smtClean="0"/>
              <a:t>tepláky</a:t>
            </a:r>
            <a:r>
              <a:rPr lang="sk-SK" dirty="0" smtClean="0"/>
              <a:t> má zakončenie v </a:t>
            </a:r>
            <a:r>
              <a:rPr lang="sk-SK" i="1" dirty="0" smtClean="0"/>
              <a:t>N –y</a:t>
            </a:r>
            <a:r>
              <a:rPr lang="sk-SK" dirty="0" smtClean="0"/>
              <a:t>. Rovnaké zakončenie majú vzory </a:t>
            </a:r>
            <a:r>
              <a:rPr lang="sk-SK" i="1" dirty="0" smtClean="0"/>
              <a:t>žena</a:t>
            </a:r>
            <a:r>
              <a:rPr lang="sk-SK" dirty="0" smtClean="0"/>
              <a:t> (ženy) a </a:t>
            </a:r>
            <a:r>
              <a:rPr lang="sk-SK" i="1" dirty="0" smtClean="0"/>
              <a:t>dub</a:t>
            </a:r>
            <a:r>
              <a:rPr lang="sk-SK" dirty="0" smtClean="0"/>
              <a:t> (duby)).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Porovnávame koncovku </a:t>
            </a:r>
            <a:r>
              <a:rPr lang="sk-SK" dirty="0" smtClean="0"/>
              <a:t>daného pomnožného podstatného mena </a:t>
            </a:r>
            <a:r>
              <a:rPr lang="sk-SK" b="1" dirty="0" smtClean="0">
                <a:solidFill>
                  <a:srgbClr val="FFC000"/>
                </a:solidFill>
              </a:rPr>
              <a:t>s koncovkami príslušných vzorov v D a L </a:t>
            </a:r>
            <a:r>
              <a:rPr lang="sk-SK" b="1" dirty="0" err="1" smtClean="0">
                <a:solidFill>
                  <a:srgbClr val="FFC000"/>
                </a:solidFill>
              </a:rPr>
              <a:t>pl</a:t>
            </a:r>
            <a:r>
              <a:rPr lang="sk-SK" b="1" dirty="0" smtClean="0">
                <a:solidFill>
                  <a:srgbClr val="FFC000"/>
                </a:solidFill>
              </a:rPr>
              <a:t>.</a:t>
            </a:r>
            <a:r>
              <a:rPr lang="sk-SK" dirty="0" smtClean="0"/>
              <a:t> (napr. teplák</a:t>
            </a:r>
            <a:r>
              <a:rPr lang="sk-SK" b="1" dirty="0" smtClean="0">
                <a:solidFill>
                  <a:srgbClr val="FFC000"/>
                </a:solidFill>
              </a:rPr>
              <a:t>y</a:t>
            </a:r>
            <a:r>
              <a:rPr lang="sk-SK" dirty="0" smtClean="0"/>
              <a:t> – teplák</a:t>
            </a:r>
            <a:r>
              <a:rPr lang="sk-SK" b="1" dirty="0" smtClean="0">
                <a:solidFill>
                  <a:srgbClr val="FFC000"/>
                </a:solidFill>
              </a:rPr>
              <a:t>om</a:t>
            </a:r>
            <a:r>
              <a:rPr lang="sk-SK" dirty="0" smtClean="0"/>
              <a:t> – teplák</a:t>
            </a:r>
            <a:r>
              <a:rPr lang="sk-SK" b="1" dirty="0" smtClean="0">
                <a:solidFill>
                  <a:srgbClr val="FFC000"/>
                </a:solidFill>
              </a:rPr>
              <a:t>och</a:t>
            </a:r>
            <a:r>
              <a:rPr lang="sk-SK" dirty="0" smtClean="0"/>
              <a:t>, žen</a:t>
            </a:r>
            <a:r>
              <a:rPr lang="sk-SK" b="1" dirty="0" smtClean="0">
                <a:solidFill>
                  <a:srgbClr val="FFC000"/>
                </a:solidFill>
              </a:rPr>
              <a:t>y</a:t>
            </a:r>
            <a:r>
              <a:rPr lang="sk-SK" dirty="0" smtClean="0"/>
              <a:t> – žen</a:t>
            </a:r>
            <a:r>
              <a:rPr lang="sk-SK" b="1" dirty="0" smtClean="0">
                <a:solidFill>
                  <a:srgbClr val="FFC000"/>
                </a:solidFill>
              </a:rPr>
              <a:t>ám</a:t>
            </a:r>
            <a:r>
              <a:rPr lang="sk-SK" dirty="0" smtClean="0"/>
              <a:t> – žen</a:t>
            </a:r>
            <a:r>
              <a:rPr lang="sk-SK" b="1" dirty="0" smtClean="0">
                <a:solidFill>
                  <a:srgbClr val="FFC000"/>
                </a:solidFill>
              </a:rPr>
              <a:t>ách</a:t>
            </a:r>
            <a:r>
              <a:rPr lang="sk-SK" dirty="0" smtClean="0"/>
              <a:t>, dub</a:t>
            </a:r>
            <a:r>
              <a:rPr lang="sk-SK" b="1" dirty="0" smtClean="0">
                <a:solidFill>
                  <a:srgbClr val="FFC000"/>
                </a:solidFill>
              </a:rPr>
              <a:t>y</a:t>
            </a:r>
            <a:r>
              <a:rPr lang="sk-SK" dirty="0" smtClean="0"/>
              <a:t> – dub</a:t>
            </a:r>
            <a:r>
              <a:rPr lang="sk-SK" b="1" dirty="0" smtClean="0">
                <a:solidFill>
                  <a:srgbClr val="FFC000"/>
                </a:solidFill>
              </a:rPr>
              <a:t>om</a:t>
            </a:r>
            <a:r>
              <a:rPr lang="sk-SK" dirty="0" smtClean="0"/>
              <a:t> – dub</a:t>
            </a:r>
            <a:r>
              <a:rPr lang="sk-SK" b="1" dirty="0" smtClean="0">
                <a:solidFill>
                  <a:srgbClr val="FFC000"/>
                </a:solidFill>
              </a:rPr>
              <a:t>och. </a:t>
            </a:r>
            <a:r>
              <a:rPr lang="sk-SK" dirty="0" smtClean="0"/>
              <a:t>Pomnožné podstatné meno </a:t>
            </a:r>
            <a:r>
              <a:rPr lang="sk-SK" i="1" dirty="0" smtClean="0"/>
              <a:t>tepláky </a:t>
            </a:r>
            <a:r>
              <a:rPr lang="sk-SK" dirty="0" smtClean="0"/>
              <a:t>má zhodné koncovky v N, D a L </a:t>
            </a:r>
            <a:r>
              <a:rPr lang="sk-SK" dirty="0" err="1" smtClean="0"/>
              <a:t>pl</a:t>
            </a:r>
            <a:r>
              <a:rPr lang="sk-SK" dirty="0" smtClean="0"/>
              <a:t>. so vzorom </a:t>
            </a:r>
            <a:r>
              <a:rPr lang="sk-SK" i="1" dirty="0" smtClean="0"/>
              <a:t>dub</a:t>
            </a:r>
            <a:r>
              <a:rPr lang="sk-SK" dirty="0" smtClean="0"/>
              <a:t>, teda podstatné meno </a:t>
            </a:r>
            <a:r>
              <a:rPr lang="sk-SK" i="1" dirty="0" smtClean="0"/>
              <a:t>tepláky </a:t>
            </a:r>
            <a:r>
              <a:rPr lang="sk-SK" dirty="0" smtClean="0"/>
              <a:t>je mužského rodu a</a:t>
            </a:r>
            <a:r>
              <a:rPr lang="sk-SK" i="1" dirty="0" smtClean="0"/>
              <a:t> </a:t>
            </a:r>
            <a:r>
              <a:rPr lang="sk-SK" dirty="0" smtClean="0"/>
              <a:t>skloňujeme ho podľa vzoru </a:t>
            </a:r>
            <a:r>
              <a:rPr lang="sk-SK" i="1" dirty="0" smtClean="0"/>
              <a:t>dub.</a:t>
            </a:r>
            <a:r>
              <a:rPr lang="sk-SK" dirty="0" smtClean="0"/>
              <a:t>).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7702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9544" y="419257"/>
            <a:ext cx="8610600" cy="1025790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FFC000"/>
                </a:solidFill>
              </a:rPr>
              <a:t>Podstatné </a:t>
            </a:r>
            <a:r>
              <a:rPr lang="sk-SK" sz="4400" b="1" dirty="0" smtClean="0">
                <a:solidFill>
                  <a:srgbClr val="FFC000"/>
                </a:solidFill>
              </a:rPr>
              <a:t>mená - delenie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352282"/>
            <a:ext cx="10820400" cy="520306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konkrétne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(hmotné) – pomenúvajú samostatne existujúce substancie (ujo, mačka, drevo), ale aj vymyslené bytostí (vodník, jednorožec).</a:t>
            </a:r>
          </a:p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abstraktné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(nehmotné) – pomenúvajú deje, duševné stavy človeka a vlastnosti (beh, výška, mladosť). Väčšinou vznikli od slovies a prídavných mien.</a:t>
            </a:r>
          </a:p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všeobecné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– pomenúvajú celú triedu predmetov, ktoré majú spoločný význam, vzťahujú sa na každý predmet toho istého druhu (človek, pes, stôl)</a:t>
            </a:r>
          </a:p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vlastné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– pomenúvajú jednotlivé osoby (Juraj), zvieratá (Dunčo), zemepisné objekty (Tatry), ľudské hmotné aj nehmotné výtvory (Nike, Vinea, Pravda, Bedári). Sú </a:t>
            </a:r>
            <a:r>
              <a:rPr lang="sk-SK" b="1" dirty="0" smtClean="0">
                <a:solidFill>
                  <a:srgbClr val="FFC000"/>
                </a:solidFill>
              </a:rPr>
              <a:t>vždy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b="1" dirty="0" smtClean="0">
                <a:solidFill>
                  <a:srgbClr val="FFC000"/>
                </a:solidFill>
              </a:rPr>
              <a:t>konkrétne</a:t>
            </a:r>
            <a:r>
              <a:rPr lang="sk-SK" dirty="0" smtClean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xmlns="" val="25825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078" y="702364"/>
            <a:ext cx="9780105" cy="997227"/>
          </a:xfrm>
        </p:spPr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Špecifické druhy podstatných mien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13060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pomnožné podstatné mená </a:t>
            </a:r>
            <a:r>
              <a:rPr lang="sk-SK" dirty="0" smtClean="0"/>
              <a:t>– majú len tvar množného čísla, hoci pomenúvajú len jednu vec (Tatry, nožnice, dvere, Margecany</a:t>
            </a:r>
            <a:r>
              <a:rPr lang="sk-SK" dirty="0" smtClean="0"/>
              <a:t>)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17999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0722" y="715004"/>
            <a:ext cx="9780105" cy="997227"/>
          </a:xfrm>
        </p:spPr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Mužský rod – </a:t>
            </a:r>
            <a:r>
              <a:rPr lang="sk-SK" b="1" dirty="0" err="1" smtClean="0">
                <a:solidFill>
                  <a:srgbClr val="FFC000"/>
                </a:solidFill>
              </a:rPr>
              <a:t>skloňovacie</a:t>
            </a:r>
            <a:r>
              <a:rPr lang="sk-SK" b="1" dirty="0" smtClean="0">
                <a:solidFill>
                  <a:srgbClr val="FFC000"/>
                </a:solidFill>
              </a:rPr>
              <a:t> vzory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2921" y="2230831"/>
            <a:ext cx="10820400" cy="40241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			CHLAP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			HRDINA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VZORY 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</a:t>
            </a:r>
            <a:r>
              <a:rPr lang="sk-SK" dirty="0" smtClean="0"/>
              <a:t>		DUB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	</a:t>
            </a:r>
            <a:r>
              <a:rPr lang="sk-SK" dirty="0" smtClean="0"/>
              <a:t>		STROJ 	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1764406" y="2614411"/>
            <a:ext cx="1687132" cy="978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V="1">
            <a:off x="1916806" y="3155324"/>
            <a:ext cx="1534732" cy="5902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1764406" y="4088175"/>
            <a:ext cx="1687132" cy="921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1916806" y="3873058"/>
            <a:ext cx="1431701" cy="518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á zložená zátvorka 13"/>
          <p:cNvSpPr/>
          <p:nvPr/>
        </p:nvSpPr>
        <p:spPr>
          <a:xfrm>
            <a:off x="4814553" y="4181284"/>
            <a:ext cx="244698" cy="108075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Pravá zložená zátvorka 14"/>
          <p:cNvSpPr/>
          <p:nvPr/>
        </p:nvSpPr>
        <p:spPr>
          <a:xfrm>
            <a:off x="4814553" y="2369713"/>
            <a:ext cx="244698" cy="108075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5319079" y="264847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ŽIVOTNÉ</a:t>
            </a:r>
            <a:endParaRPr lang="sk-SK" b="1" dirty="0" smtClean="0"/>
          </a:p>
        </p:txBody>
      </p:sp>
      <p:sp>
        <p:nvSpPr>
          <p:cNvPr id="17" name="BlokTextu 16"/>
          <p:cNvSpPr txBox="1"/>
          <p:nvPr/>
        </p:nvSpPr>
        <p:spPr>
          <a:xfrm>
            <a:off x="5276934" y="4486662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NEŽIVOTNÉ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6083121" y="3247536"/>
            <a:ext cx="5224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rgbClr val="FFC000"/>
                </a:solidFill>
              </a:rPr>
              <a:t>Kategória životnosti sa týka iba človeka, </a:t>
            </a:r>
          </a:p>
          <a:p>
            <a:r>
              <a:rPr lang="sk-SK" sz="2000" dirty="0">
                <a:solidFill>
                  <a:srgbClr val="FFC000"/>
                </a:solidFill>
              </a:rPr>
              <a:t>n</a:t>
            </a:r>
            <a:r>
              <a:rPr lang="sk-SK" sz="2000" dirty="0" smtClean="0">
                <a:solidFill>
                  <a:srgbClr val="FFC000"/>
                </a:solidFill>
              </a:rPr>
              <a:t>ie zvieraťa, rastliny alebo vecí. </a:t>
            </a:r>
          </a:p>
        </p:txBody>
      </p:sp>
      <p:pic>
        <p:nvPicPr>
          <p:cNvPr id="2050" name="Picture 2" descr="Výsledok vyhľadávania obrázkov pre dopyt výkričník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01" r="25103"/>
          <a:stretch/>
        </p:blipFill>
        <p:spPr bwMode="auto">
          <a:xfrm>
            <a:off x="11160827" y="2991671"/>
            <a:ext cx="552508" cy="118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73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9420" y="689485"/>
            <a:ext cx="5241701" cy="997227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C000"/>
                </a:solidFill>
              </a:rPr>
              <a:t>Vzor chlap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2921" y="1931831"/>
            <a:ext cx="10820400" cy="467085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Podľa vzoru chlap sa skloňujú: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životné podstatné mená </a:t>
            </a:r>
            <a:r>
              <a:rPr lang="sk-SK" dirty="0" smtClean="0"/>
              <a:t>mužského rodu zakončené </a:t>
            </a:r>
            <a:r>
              <a:rPr lang="sk-SK" b="1" dirty="0" smtClean="0">
                <a:solidFill>
                  <a:srgbClr val="FFC000"/>
                </a:solidFill>
              </a:rPr>
              <a:t>v 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</a:t>
            </a:r>
            <a:r>
              <a:rPr lang="sk-SK" dirty="0" smtClean="0"/>
              <a:t>na </a:t>
            </a:r>
            <a:r>
              <a:rPr lang="sk-SK" b="1" dirty="0" smtClean="0">
                <a:solidFill>
                  <a:srgbClr val="FFC000"/>
                </a:solidFill>
              </a:rPr>
              <a:t>spoluhlásku</a:t>
            </a:r>
            <a:r>
              <a:rPr lang="sk-SK" dirty="0" smtClean="0"/>
              <a:t> alebo na </a:t>
            </a:r>
            <a:r>
              <a:rPr lang="sk-SK" b="1" dirty="0" smtClean="0">
                <a:solidFill>
                  <a:srgbClr val="FFC000"/>
                </a:solidFill>
              </a:rPr>
              <a:t>samohlásku -o</a:t>
            </a:r>
            <a:r>
              <a:rPr lang="sk-SK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	Vzor chlap má v N </a:t>
            </a:r>
            <a:r>
              <a:rPr lang="sk-SK" dirty="0" err="1" smtClean="0"/>
              <a:t>pl</a:t>
            </a:r>
            <a:r>
              <a:rPr lang="sk-SK" dirty="0" smtClean="0"/>
              <a:t>. prípony: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lphaLcPeriod"/>
            </a:pPr>
            <a:r>
              <a:rPr lang="sk-SK" sz="2000" b="1" dirty="0" smtClean="0">
                <a:solidFill>
                  <a:srgbClr val="FFC000"/>
                </a:solidFill>
              </a:rPr>
              <a:t>-i</a:t>
            </a:r>
            <a:r>
              <a:rPr lang="sk-SK" sz="2000" dirty="0" smtClean="0"/>
              <a:t>: chlap</a:t>
            </a:r>
            <a:r>
              <a:rPr lang="sk-SK" sz="2000" dirty="0" smtClean="0">
                <a:solidFill>
                  <a:srgbClr val="FFC000"/>
                </a:solidFill>
              </a:rPr>
              <a:t>-i</a:t>
            </a:r>
            <a:r>
              <a:rPr lang="sk-SK" sz="2000" dirty="0" smtClean="0"/>
              <a:t>, </a:t>
            </a:r>
            <a:r>
              <a:rPr lang="sk-SK" sz="2000" dirty="0" err="1" smtClean="0"/>
              <a:t>majstr</a:t>
            </a:r>
            <a:r>
              <a:rPr lang="sk-SK" sz="2000" dirty="0">
                <a:solidFill>
                  <a:srgbClr val="FFC000"/>
                </a:solidFill>
              </a:rPr>
              <a:t>-</a:t>
            </a:r>
            <a:r>
              <a:rPr lang="sk-SK" sz="2000" dirty="0" smtClean="0">
                <a:solidFill>
                  <a:srgbClr val="FFC000"/>
                </a:solidFill>
              </a:rPr>
              <a:t>i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lphaLcPeriod"/>
            </a:pPr>
            <a:r>
              <a:rPr lang="sk-SK" sz="2000" b="1" dirty="0" smtClean="0">
                <a:solidFill>
                  <a:srgbClr val="FFC000"/>
                </a:solidFill>
              </a:rPr>
              <a:t>-</a:t>
            </a:r>
            <a:r>
              <a:rPr lang="sk-SK" sz="2000" b="1" dirty="0" err="1" smtClean="0">
                <a:solidFill>
                  <a:srgbClr val="FFC000"/>
                </a:solidFill>
              </a:rPr>
              <a:t>ia</a:t>
            </a:r>
            <a:r>
              <a:rPr lang="sk-SK" sz="2000" dirty="0" smtClean="0"/>
              <a:t>: </a:t>
            </a:r>
            <a:r>
              <a:rPr lang="sk-SK" sz="2000" dirty="0" err="1" smtClean="0"/>
              <a:t>priatel</a:t>
            </a:r>
            <a:r>
              <a:rPr lang="sk-SK" sz="2000" dirty="0" err="1">
                <a:solidFill>
                  <a:srgbClr val="FFC000"/>
                </a:solidFill>
              </a:rPr>
              <a:t>-</a:t>
            </a:r>
            <a:r>
              <a:rPr lang="sk-SK" sz="2000" dirty="0" err="1" smtClean="0">
                <a:solidFill>
                  <a:srgbClr val="FFC000"/>
                </a:solidFill>
              </a:rPr>
              <a:t>ia</a:t>
            </a:r>
            <a:r>
              <a:rPr lang="sk-SK" sz="2000" dirty="0" smtClean="0"/>
              <a:t>, brat</a:t>
            </a:r>
            <a:r>
              <a:rPr lang="sk-SK" sz="2000" dirty="0" smtClean="0">
                <a:solidFill>
                  <a:srgbClr val="FFC000"/>
                </a:solidFill>
              </a:rPr>
              <a:t>-</a:t>
            </a:r>
            <a:r>
              <a:rPr lang="sk-SK" sz="2000" dirty="0" err="1" smtClean="0">
                <a:solidFill>
                  <a:srgbClr val="FFC000"/>
                </a:solidFill>
              </a:rPr>
              <a:t>ia</a:t>
            </a:r>
            <a:r>
              <a:rPr lang="sk-SK" sz="2000" dirty="0" smtClean="0"/>
              <a:t> 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lphaLcPeriod"/>
            </a:pPr>
            <a:r>
              <a:rPr lang="sk-SK" sz="2000" b="1" dirty="0" smtClean="0">
                <a:solidFill>
                  <a:srgbClr val="FFC000"/>
                </a:solidFill>
              </a:rPr>
              <a:t>-</a:t>
            </a:r>
            <a:r>
              <a:rPr lang="sk-SK" sz="2000" b="1" dirty="0" err="1" smtClean="0">
                <a:solidFill>
                  <a:srgbClr val="FFC000"/>
                </a:solidFill>
              </a:rPr>
              <a:t>ovia</a:t>
            </a:r>
            <a:r>
              <a:rPr lang="sk-SK" sz="2000" dirty="0" smtClean="0"/>
              <a:t>: syn</a:t>
            </a:r>
            <a:r>
              <a:rPr lang="sk-SK" sz="2000" dirty="0" smtClean="0">
                <a:solidFill>
                  <a:srgbClr val="FFC000"/>
                </a:solidFill>
              </a:rPr>
              <a:t>-</a:t>
            </a:r>
            <a:r>
              <a:rPr lang="sk-SK" sz="2000" dirty="0" err="1" smtClean="0">
                <a:solidFill>
                  <a:srgbClr val="FFC000"/>
                </a:solidFill>
              </a:rPr>
              <a:t>ovia</a:t>
            </a:r>
            <a:r>
              <a:rPr lang="sk-SK" sz="2000" dirty="0" smtClean="0"/>
              <a:t>, </a:t>
            </a:r>
            <a:r>
              <a:rPr lang="sk-SK" sz="2000" dirty="0" err="1" smtClean="0"/>
              <a:t>Miš</a:t>
            </a:r>
            <a:r>
              <a:rPr lang="sk-SK" sz="2000" dirty="0" err="1" smtClean="0">
                <a:solidFill>
                  <a:srgbClr val="FFC000"/>
                </a:solidFill>
              </a:rPr>
              <a:t>-ovia</a:t>
            </a:r>
            <a:endParaRPr lang="sk-SK" sz="2000" dirty="0" smtClean="0">
              <a:solidFill>
                <a:srgbClr val="FFC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714445" y="3898121"/>
            <a:ext cx="41360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400" b="1" dirty="0" smtClean="0">
                <a:solidFill>
                  <a:srgbClr val="FFC000"/>
                </a:solidFill>
              </a:rPr>
              <a:t>POZOR!!! </a:t>
            </a:r>
          </a:p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V gramatickej prípone vzoru chlap </a:t>
            </a:r>
          </a:p>
          <a:p>
            <a:pPr>
              <a:lnSpc>
                <a:spcPct val="150000"/>
              </a:lnSpc>
            </a:pPr>
            <a:r>
              <a:rPr lang="sk-SK" b="1" dirty="0" smtClean="0">
                <a:solidFill>
                  <a:srgbClr val="FFC000"/>
                </a:solidFill>
              </a:rPr>
              <a:t>nikdy nepíšeme –y!</a:t>
            </a:r>
          </a:p>
        </p:txBody>
      </p:sp>
      <p:pic>
        <p:nvPicPr>
          <p:cNvPr id="13" name="Picture 2" descr="Výsledok vyhľadávania obrázkov pre dopyt výkričník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01" r="25103"/>
          <a:stretch/>
        </p:blipFill>
        <p:spPr bwMode="auto">
          <a:xfrm>
            <a:off x="7109138" y="3997654"/>
            <a:ext cx="669059" cy="143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67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9420" y="689485"/>
            <a:ext cx="5241701" cy="997227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C000"/>
                </a:solidFill>
              </a:rPr>
              <a:t>Vzor chlap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2921" y="1880315"/>
            <a:ext cx="10820400" cy="467085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/>
              <a:t>Podľa vzoru chlap sa skloňujú:</a:t>
            </a: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r>
              <a:rPr lang="sk-SK" b="1" dirty="0" smtClean="0">
                <a:solidFill>
                  <a:srgbClr val="FFC000"/>
                </a:solidFill>
              </a:rPr>
              <a:t>zvieracie podstatné mená v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</a:t>
            </a:r>
            <a:r>
              <a:rPr lang="sk-SK" dirty="0" smtClean="0"/>
              <a:t>(v </a:t>
            </a:r>
            <a:r>
              <a:rPr lang="sk-SK" dirty="0" err="1" smtClean="0"/>
              <a:t>pl</a:t>
            </a:r>
            <a:r>
              <a:rPr lang="sk-SK" dirty="0" smtClean="0"/>
              <a:t>. sa skloňujú podľa neživotných vzorov dub a stroj)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/>
              <a:t>	</a:t>
            </a:r>
            <a:r>
              <a:rPr lang="sk-SK" dirty="0" err="1" smtClean="0"/>
              <a:t>sg</a:t>
            </a:r>
            <a:r>
              <a:rPr lang="sk-SK" dirty="0" smtClean="0"/>
              <a:t>. – vzor chlap (slon, zajac)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/>
              <a:t>	</a:t>
            </a:r>
            <a:r>
              <a:rPr lang="sk-SK" dirty="0" err="1" smtClean="0"/>
              <a:t>pl</a:t>
            </a:r>
            <a:r>
              <a:rPr lang="sk-SK" dirty="0" smtClean="0"/>
              <a:t>. – 	vzor dub (slony) – tvrdo zakončené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/>
              <a:t>	</a:t>
            </a:r>
            <a:r>
              <a:rPr lang="sk-SK" dirty="0" smtClean="0"/>
              <a:t>	vzor stroj (zajace) – mäkko zakončené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14364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82602" y="339371"/>
            <a:ext cx="6444803" cy="1293028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C000"/>
                </a:solidFill>
              </a:rPr>
              <a:t>Vzor hrdina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93950"/>
            <a:ext cx="10820400" cy="4724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 smtClean="0"/>
              <a:t>Podľa vzoru </a:t>
            </a:r>
            <a:r>
              <a:rPr lang="sk-SK" b="1" dirty="0" smtClean="0">
                <a:solidFill>
                  <a:srgbClr val="FFC000"/>
                </a:solidFill>
              </a:rPr>
              <a:t>hrdina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sa skloňujú: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životné podstatné mená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 smtClean="0"/>
              <a:t>mužského rodu </a:t>
            </a:r>
            <a:r>
              <a:rPr lang="sk-SK" b="1" dirty="0" smtClean="0">
                <a:solidFill>
                  <a:srgbClr val="FFC000"/>
                </a:solidFill>
              </a:rPr>
              <a:t>zakončené v 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na samohlásku –a, </a:t>
            </a:r>
            <a:r>
              <a:rPr lang="sk-SK" dirty="0" smtClean="0"/>
              <a:t>napr. sluha, starosta, gazda, správca.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sk-SK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sk-SK" sz="900" b="1" dirty="0" smtClean="0">
              <a:solidFill>
                <a:srgbClr val="FFC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solidFill>
                  <a:srgbClr val="FFC000"/>
                </a:solidFill>
              </a:rPr>
              <a:t>životné podstatné mená </a:t>
            </a:r>
            <a:r>
              <a:rPr lang="sk-SK" dirty="0" smtClean="0"/>
              <a:t>mužského rodu </a:t>
            </a:r>
            <a:r>
              <a:rPr lang="sk-SK" b="1" dirty="0" smtClean="0">
                <a:solidFill>
                  <a:srgbClr val="FFC000"/>
                </a:solidFill>
              </a:rPr>
              <a:t>cudzieho pôvodu </a:t>
            </a:r>
            <a:r>
              <a:rPr lang="sk-SK" dirty="0" smtClean="0"/>
              <a:t>na </a:t>
            </a:r>
            <a:r>
              <a:rPr lang="sk-SK" b="1" dirty="0" smtClean="0">
                <a:solidFill>
                  <a:srgbClr val="FFC000"/>
                </a:solidFill>
              </a:rPr>
              <a:t>–ta, -</a:t>
            </a:r>
            <a:r>
              <a:rPr lang="sk-SK" b="1" dirty="0" err="1" smtClean="0">
                <a:solidFill>
                  <a:srgbClr val="FFC000"/>
                </a:solidFill>
              </a:rPr>
              <a:t>ista</a:t>
            </a:r>
            <a:r>
              <a:rPr lang="sk-SK" b="1" dirty="0" smtClean="0">
                <a:solidFill>
                  <a:srgbClr val="FFC000"/>
                </a:solidFill>
              </a:rPr>
              <a:t>, </a:t>
            </a:r>
            <a:r>
              <a:rPr lang="sk-SK" dirty="0" smtClean="0"/>
              <a:t>napr. poeta, futbalista, socialista, majú v </a:t>
            </a:r>
            <a:r>
              <a:rPr lang="sk-SK" b="1" dirty="0" smtClean="0">
                <a:solidFill>
                  <a:srgbClr val="FFC000"/>
                </a:solidFill>
              </a:rPr>
              <a:t>N </a:t>
            </a:r>
            <a:r>
              <a:rPr lang="sk-SK" b="1" dirty="0" err="1" smtClean="0">
                <a:solidFill>
                  <a:srgbClr val="FFC000"/>
                </a:solidFill>
              </a:rPr>
              <a:t>pl</a:t>
            </a:r>
            <a:r>
              <a:rPr lang="sk-SK" b="1" dirty="0" smtClean="0">
                <a:solidFill>
                  <a:srgbClr val="FFC000"/>
                </a:solidFill>
              </a:rPr>
              <a:t>. koncovku –i, </a:t>
            </a:r>
            <a:r>
              <a:rPr lang="sk-SK" dirty="0" smtClean="0"/>
              <a:t>napr. poeti, futbalisti, socialisti. 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954332" y="3222866"/>
            <a:ext cx="6048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FFC000"/>
                </a:solidFill>
              </a:rPr>
              <a:t>POZOR!!!</a:t>
            </a:r>
          </a:p>
          <a:p>
            <a:r>
              <a:rPr lang="sk-SK" dirty="0" smtClean="0"/>
              <a:t>N </a:t>
            </a:r>
            <a:r>
              <a:rPr lang="sk-SK" dirty="0" err="1" smtClean="0"/>
              <a:t>pl</a:t>
            </a:r>
            <a:r>
              <a:rPr lang="sk-SK" dirty="0" smtClean="0"/>
              <a:t>. sa popri koncovke </a:t>
            </a:r>
            <a:r>
              <a:rPr lang="sk-SK" b="1" dirty="0" smtClean="0">
                <a:solidFill>
                  <a:srgbClr val="FFC000"/>
                </a:solidFill>
              </a:rPr>
              <a:t>–</a:t>
            </a:r>
            <a:r>
              <a:rPr lang="sk-SK" b="1" dirty="0" err="1" smtClean="0">
                <a:solidFill>
                  <a:srgbClr val="FFC000"/>
                </a:solidFill>
              </a:rPr>
              <a:t>ovia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používa aj zakončenie</a:t>
            </a:r>
          </a:p>
          <a:p>
            <a:r>
              <a:rPr lang="sk-SK" b="1" dirty="0" smtClean="0">
                <a:solidFill>
                  <a:srgbClr val="FFC000"/>
                </a:solidFill>
              </a:rPr>
              <a:t>-i, </a:t>
            </a:r>
            <a:r>
              <a:rPr lang="sk-SK" dirty="0" smtClean="0"/>
              <a:t>napr. výhercovia – výherci. </a:t>
            </a:r>
            <a:endParaRPr lang="sk-SK" b="1" dirty="0" smtClean="0">
              <a:solidFill>
                <a:srgbClr val="FFC000"/>
              </a:solidFill>
            </a:endParaRPr>
          </a:p>
        </p:txBody>
      </p:sp>
      <p:pic>
        <p:nvPicPr>
          <p:cNvPr id="5" name="Picture 2" descr="Výsledok vyhľadávania obrázkov pre dopyt výkričník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01" r="25103"/>
          <a:stretch/>
        </p:blipFill>
        <p:spPr bwMode="auto">
          <a:xfrm>
            <a:off x="5498883" y="3222866"/>
            <a:ext cx="455449" cy="9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68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82602" y="339371"/>
            <a:ext cx="6444803" cy="1293028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C000"/>
                </a:solidFill>
              </a:rPr>
              <a:t>Vzor hrdina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93950"/>
            <a:ext cx="10820400" cy="4724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 smtClean="0"/>
              <a:t>Podľa vzoru </a:t>
            </a:r>
            <a:r>
              <a:rPr lang="sk-SK" b="1" dirty="0" smtClean="0">
                <a:solidFill>
                  <a:srgbClr val="FFC000"/>
                </a:solidFill>
              </a:rPr>
              <a:t>hrdina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sa skloňujú: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solidFill>
                  <a:srgbClr val="FFC000"/>
                </a:solidFill>
              </a:rPr>
              <a:t>3. Slovenské priezviská </a:t>
            </a:r>
            <a:r>
              <a:rPr lang="sk-SK" dirty="0" smtClean="0"/>
              <a:t>zakončené v </a:t>
            </a:r>
            <a:r>
              <a:rPr lang="sk-SK" b="1" dirty="0" smtClean="0">
                <a:solidFill>
                  <a:srgbClr val="FFC000"/>
                </a:solidFill>
              </a:rPr>
              <a:t>N </a:t>
            </a:r>
            <a:r>
              <a:rPr lang="sk-SK" b="1" dirty="0" err="1" smtClean="0">
                <a:solidFill>
                  <a:srgbClr val="FFC000"/>
                </a:solidFill>
              </a:rPr>
              <a:t>sg</a:t>
            </a:r>
            <a:r>
              <a:rPr lang="sk-SK" b="1" dirty="0" smtClean="0">
                <a:solidFill>
                  <a:srgbClr val="FFC000"/>
                </a:solidFill>
              </a:rPr>
              <a:t>. </a:t>
            </a:r>
            <a:r>
              <a:rPr lang="sk-SK" dirty="0" smtClean="0"/>
              <a:t>na </a:t>
            </a:r>
            <a:r>
              <a:rPr lang="sk-SK" b="1" dirty="0" smtClean="0">
                <a:solidFill>
                  <a:srgbClr val="FFC000"/>
                </a:solidFill>
              </a:rPr>
              <a:t>–o</a:t>
            </a:r>
            <a:r>
              <a:rPr lang="sk-SK" dirty="0" smtClean="0"/>
              <a:t> (napr. Hečko, Kmeťko) sa skloňujú </a:t>
            </a:r>
            <a:r>
              <a:rPr lang="sk-SK" b="1" dirty="0" smtClean="0">
                <a:solidFill>
                  <a:srgbClr val="FFC000"/>
                </a:solidFill>
              </a:rPr>
              <a:t>podľa vzoru hrdina i chlap</a:t>
            </a:r>
            <a:r>
              <a:rPr lang="sk-SK" dirty="0" smtClean="0"/>
              <a:t>. Súčasný trend </a:t>
            </a:r>
            <a:r>
              <a:rPr lang="sk-SK" b="1" dirty="0" smtClean="0">
                <a:solidFill>
                  <a:srgbClr val="FFC000"/>
                </a:solidFill>
              </a:rPr>
              <a:t>uprednostňuje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skloňovanie </a:t>
            </a:r>
            <a:r>
              <a:rPr lang="sk-SK" b="1" dirty="0" smtClean="0">
                <a:solidFill>
                  <a:srgbClr val="FFC000"/>
                </a:solidFill>
              </a:rPr>
              <a:t>podľa vzoru chlap</a:t>
            </a:r>
            <a:r>
              <a:rPr lang="sk-SK" dirty="0" smtClean="0"/>
              <a:t> (Hečko, Hečka, Hečkovi, Hečka, Hečkovi, Hečkom). </a:t>
            </a:r>
          </a:p>
        </p:txBody>
      </p:sp>
    </p:spTree>
    <p:extLst>
      <p:ext uri="{BB962C8B-B14F-4D97-AF65-F5344CB8AC3E}">
        <p14:creationId xmlns:p14="http://schemas.microsoft.com/office/powerpoint/2010/main" xmlns="" val="13039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pary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TM04033937[[fn=Výpary]]</Template>
  <TotalTime>1395</TotalTime>
  <Words>1463</Words>
  <Application>Microsoft Office PowerPoint</Application>
  <PresentationFormat>Vlastná</PresentationFormat>
  <Paragraphs>154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Výpary</vt:lpstr>
      <vt:lpstr>Podstatné mená</vt:lpstr>
      <vt:lpstr>Podstatné mená</vt:lpstr>
      <vt:lpstr>Podstatné mená - delenie</vt:lpstr>
      <vt:lpstr>Špecifické druhy podstatných mien</vt:lpstr>
      <vt:lpstr>Mužský rod – skloňovacie vzory</vt:lpstr>
      <vt:lpstr>Vzor chlap</vt:lpstr>
      <vt:lpstr>Vzor chlap</vt:lpstr>
      <vt:lpstr>Vzor hrdina</vt:lpstr>
      <vt:lpstr>Vzor hrdina</vt:lpstr>
      <vt:lpstr>Vzor dub</vt:lpstr>
      <vt:lpstr>Vzor stroj</vt:lpstr>
      <vt:lpstr>Ženský rod – skloňovacie vzory</vt:lpstr>
      <vt:lpstr>Vzor žena</vt:lpstr>
      <vt:lpstr>Vzor ulica</vt:lpstr>
      <vt:lpstr>Vzor dlaň</vt:lpstr>
      <vt:lpstr>Vzor kosť </vt:lpstr>
      <vt:lpstr>PANI</vt:lpstr>
      <vt:lpstr>Stredný rod – skloňovacie vzory</vt:lpstr>
      <vt:lpstr>Vzor mesto</vt:lpstr>
      <vt:lpstr>Vzor srdce</vt:lpstr>
      <vt:lpstr>Vzor vysvedčenie</vt:lpstr>
      <vt:lpstr>Vzor dievča</vt:lpstr>
      <vt:lpstr>Pomnožné podstatné mená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Podstatné mená</dc:title>
  <dc:creator>ziak</dc:creator>
  <cp:lastModifiedBy>WEB-PT</cp:lastModifiedBy>
  <cp:revision>110</cp:revision>
  <dcterms:created xsi:type="dcterms:W3CDTF">2020-01-08T09:01:09Z</dcterms:created>
  <dcterms:modified xsi:type="dcterms:W3CDTF">2020-10-11T18:44:52Z</dcterms:modified>
</cp:coreProperties>
</file>