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70" r:id="rId10"/>
    <p:sldId id="271" r:id="rId11"/>
    <p:sldId id="267" r:id="rId12"/>
    <p:sldId id="268" r:id="rId13"/>
    <p:sldId id="269" r:id="rId14"/>
    <p:sldId id="265" r:id="rId15"/>
    <p:sldId id="266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CC00CC"/>
    <a:srgbClr val="9900FF"/>
    <a:srgbClr val="0000CC"/>
    <a:srgbClr val="FF0000"/>
    <a:srgbClr val="99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/>
    <p:restoredTop sz="9460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35A90-77C9-45FE-BF53-79BE5F0B2C18}" type="datetimeFigureOut">
              <a:rPr lang="sk-SK" smtClean="0"/>
              <a:pPr/>
              <a:t>18.4.2020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93E7B-50AC-486A-A540-E782870500A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646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8595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41725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sk-SK" smtClean="0"/>
              <a:t>Kliknite sem a upravte štýl predlohy podnadpisov.</a:t>
            </a: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F62307-E1F3-4DF8-B065-6C58166D97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E986C-1A4D-437A-A406-227C01B8B4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03918-CC54-48D0-86AC-74ED19B686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C08EA8-4013-4B35-AA25-A81A71000B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FDFA0-FB1E-457D-8136-A8302F5575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06111-AB52-4117-A0DC-9E1D06A3C7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5278B6-424A-4D0A-83A8-5580CB7F66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DCBD6-4BA1-4F71-A5B9-1486DE9A97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A23304-5CE6-4ED9-87D7-BC4FFA5ADF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85D09-E645-4229-AB0D-56765A9A94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129D6-C5DA-4340-8178-3252BD8781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 predlohy nadpisov.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4DD93C-5485-482E-BBA1-8E99F499F1C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2958354" y="268940"/>
            <a:ext cx="2925801" cy="1107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sz="6600" b="1" dirty="0" smtClean="0">
                <a:solidFill>
                  <a:srgbClr val="FF66CC"/>
                </a:solidFill>
                <a:latin typeface="Comic Sans MS" pitchFamily="66" charset="0"/>
              </a:rPr>
              <a:t>PLODY</a:t>
            </a:r>
            <a:endParaRPr lang="sk-SK" sz="6600" b="1" dirty="0">
              <a:solidFill>
                <a:srgbClr val="FF66CC"/>
              </a:solidFill>
              <a:latin typeface="Comic Sans MS" pitchFamily="66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8412" y="448235"/>
            <a:ext cx="1871113" cy="142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1530" y="2017084"/>
            <a:ext cx="2933420" cy="234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899" y="3968284"/>
            <a:ext cx="8572019" cy="152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046" y="1238252"/>
            <a:ext cx="2823883" cy="187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2917" y="2093529"/>
            <a:ext cx="2148447" cy="18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BlokTextu 12"/>
          <p:cNvSpPr txBox="1"/>
          <p:nvPr/>
        </p:nvSpPr>
        <p:spPr>
          <a:xfrm>
            <a:off x="340659" y="5791200"/>
            <a:ext cx="8473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9900FF"/>
                </a:solidFill>
                <a:latin typeface="Comic Sans MS" pitchFamily="66" charset="0"/>
              </a:rPr>
              <a:t>Plody sú časti rastliny, ktoré obsahujú semená.</a:t>
            </a:r>
            <a:endParaRPr lang="sk-SK" sz="2800" b="1" dirty="0">
              <a:solidFill>
                <a:srgbClr val="9900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840" y="1381171"/>
            <a:ext cx="4361890" cy="521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9260" y="3000900"/>
            <a:ext cx="3274079" cy="362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7777" y="225240"/>
            <a:ext cx="3357282" cy="251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1972236" y="484094"/>
            <a:ext cx="1592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rgbClr val="CC00CC"/>
                </a:solidFill>
                <a:latin typeface="Comic Sans MS" pitchFamily="66" charset="0"/>
              </a:rPr>
              <a:t>černica</a:t>
            </a:r>
            <a:endParaRPr lang="sk-SK" sz="3200" b="1" dirty="0">
              <a:solidFill>
                <a:srgbClr val="CC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b="4163"/>
          <a:stretch>
            <a:fillRect/>
          </a:stretch>
        </p:blipFill>
        <p:spPr bwMode="auto">
          <a:xfrm>
            <a:off x="6698318" y="276118"/>
            <a:ext cx="185401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b="6877"/>
          <a:stretch>
            <a:fillRect/>
          </a:stretch>
        </p:blipFill>
        <p:spPr bwMode="auto">
          <a:xfrm>
            <a:off x="286870" y="555252"/>
            <a:ext cx="3810000" cy="498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t="14072" b="16787"/>
          <a:stretch>
            <a:fillRect/>
          </a:stretch>
        </p:blipFill>
        <p:spPr bwMode="auto">
          <a:xfrm>
            <a:off x="3939988" y="3128682"/>
            <a:ext cx="4953000" cy="342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4840941" y="1380565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C00CC"/>
                </a:solidFill>
                <a:latin typeface="Comic Sans MS" pitchFamily="66" charset="0"/>
              </a:rPr>
              <a:t>hrozno</a:t>
            </a:r>
            <a:endParaRPr lang="sk-SK" sz="2800" b="1" dirty="0">
              <a:solidFill>
                <a:srgbClr val="CC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259" y="4294094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090" y="713535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7973" y="3077697"/>
            <a:ext cx="307657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5862918" y="1721224"/>
            <a:ext cx="116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C00CC"/>
                </a:solidFill>
                <a:latin typeface="Comic Sans MS" pitchFamily="66" charset="0"/>
              </a:rPr>
              <a:t>melón</a:t>
            </a:r>
            <a:endParaRPr lang="sk-SK" sz="2800" b="1" dirty="0">
              <a:solidFill>
                <a:srgbClr val="CC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376" y="737344"/>
            <a:ext cx="381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154" y="2203785"/>
            <a:ext cx="4141694" cy="429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47999"/>
            <a:ext cx="4661647" cy="309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5325035" y="806824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C00CC"/>
                </a:solidFill>
                <a:latin typeface="Comic Sans MS" pitchFamily="66" charset="0"/>
              </a:rPr>
              <a:t>paradajka</a:t>
            </a:r>
            <a:endParaRPr lang="sk-SK" sz="2800" b="1" dirty="0">
              <a:solidFill>
                <a:srgbClr val="CC00CC"/>
              </a:solidFill>
              <a:latin typeface="Comic Sans MS" pitchFamily="66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7046259" y="1434353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C00CC"/>
                </a:solidFill>
                <a:latin typeface="Comic Sans MS" pitchFamily="66" charset="0"/>
              </a:rPr>
              <a:t>rajčiak</a:t>
            </a:r>
            <a:endParaRPr lang="sk-SK" sz="2800" b="1" dirty="0">
              <a:solidFill>
                <a:srgbClr val="CC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9604" y="4031316"/>
            <a:ext cx="28575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8254" y="376517"/>
            <a:ext cx="3175746" cy="247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8228" y="3183592"/>
            <a:ext cx="32670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213" y="268941"/>
            <a:ext cx="35623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4410635" y="2151529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C00CC"/>
                </a:solidFill>
                <a:latin typeface="Comic Sans MS" pitchFamily="66" charset="0"/>
              </a:rPr>
              <a:t>jahoda</a:t>
            </a:r>
            <a:endParaRPr lang="sk-SK" sz="2800" b="1" dirty="0">
              <a:solidFill>
                <a:srgbClr val="CC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4657" y="1360675"/>
            <a:ext cx="619125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BlokTextu 2"/>
          <p:cNvSpPr txBox="1"/>
          <p:nvPr/>
        </p:nvSpPr>
        <p:spPr>
          <a:xfrm>
            <a:off x="3334871" y="502023"/>
            <a:ext cx="2084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C00CC"/>
                </a:solidFill>
                <a:latin typeface="Comic Sans MS" pitchFamily="66" charset="0"/>
              </a:rPr>
              <a:t>čučoriedka</a:t>
            </a:r>
            <a:endParaRPr lang="sk-SK" sz="2800" b="1" dirty="0">
              <a:solidFill>
                <a:srgbClr val="CC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4594" y="3670674"/>
            <a:ext cx="3930465" cy="290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082" y="233082"/>
            <a:ext cx="54292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9923" y="335615"/>
            <a:ext cx="19050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1165412" y="5271247"/>
            <a:ext cx="219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C00CC"/>
                </a:solidFill>
                <a:latin typeface="Comic Sans MS" pitchFamily="66" charset="0"/>
              </a:rPr>
              <a:t>baza čierna</a:t>
            </a:r>
            <a:endParaRPr lang="sk-SK" sz="2800" b="1" dirty="0">
              <a:solidFill>
                <a:srgbClr val="CC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814918" y="233082"/>
            <a:ext cx="3230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 smtClean="0">
                <a:solidFill>
                  <a:srgbClr val="9900FF"/>
                </a:solidFill>
                <a:latin typeface="Comic Sans MS" pitchFamily="66" charset="0"/>
              </a:rPr>
              <a:t>Suché plody</a:t>
            </a:r>
            <a:endParaRPr lang="sk-SK" sz="4000" b="1" dirty="0">
              <a:solidFill>
                <a:srgbClr val="9900FF"/>
              </a:solidFill>
              <a:latin typeface="Comic Sans MS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8774"/>
            <a:ext cx="5263354" cy="45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8824" y="2143683"/>
            <a:ext cx="3496795" cy="438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1434353" y="5988424"/>
            <a:ext cx="136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C00CC"/>
                </a:solidFill>
                <a:latin typeface="Comic Sans MS" pitchFamily="66" charset="0"/>
              </a:rPr>
              <a:t>orechy</a:t>
            </a:r>
            <a:endParaRPr lang="sk-SK" sz="2800" b="1" dirty="0">
              <a:solidFill>
                <a:srgbClr val="CC00CC"/>
              </a:solidFill>
              <a:latin typeface="Comic Sans MS" pitchFamily="66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6311152" y="1075765"/>
            <a:ext cx="1721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CC00CC"/>
                </a:solidFill>
                <a:latin typeface="Comic Sans MS" pitchFamily="66" charset="0"/>
              </a:rPr>
              <a:t>oriešky</a:t>
            </a:r>
            <a:endParaRPr lang="sk-SK" sz="2800" b="1" dirty="0">
              <a:solidFill>
                <a:srgbClr val="CC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8273" y="912159"/>
            <a:ext cx="3876675" cy="571500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614" y="332813"/>
            <a:ext cx="3898527" cy="389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5963" y="4434728"/>
            <a:ext cx="23812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5020236" y="251012"/>
            <a:ext cx="159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>
                <a:solidFill>
                  <a:srgbClr val="CC00CC"/>
                </a:solidFill>
                <a:latin typeface="Comic Sans MS" pitchFamily="66" charset="0"/>
              </a:rPr>
              <a:t>struky</a:t>
            </a:r>
            <a:endParaRPr lang="sk-SK" sz="3600" b="1" dirty="0">
              <a:solidFill>
                <a:srgbClr val="CC00CC"/>
              </a:solidFill>
              <a:latin typeface="Comic Sans MS" pitchFamily="66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91671" y="4840941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66CC"/>
                </a:solidFill>
                <a:latin typeface="Comic Sans MS" pitchFamily="66" charset="0"/>
              </a:rPr>
              <a:t>fazuľa</a:t>
            </a:r>
            <a:endParaRPr lang="sk-SK" sz="2800" b="1" dirty="0">
              <a:solidFill>
                <a:srgbClr val="FF66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6948" y="3765176"/>
            <a:ext cx="3634068" cy="27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t="16078" r="11054" b="21177"/>
          <a:stretch>
            <a:fillRect/>
          </a:stretch>
        </p:blipFill>
        <p:spPr bwMode="auto">
          <a:xfrm>
            <a:off x="304800" y="394448"/>
            <a:ext cx="5767779" cy="306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0989" y="3980330"/>
            <a:ext cx="3043161" cy="223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6831106" y="1452282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66CC"/>
                </a:solidFill>
              </a:rPr>
              <a:t>hrach</a:t>
            </a:r>
            <a:endParaRPr lang="sk-SK" sz="2800" b="1" dirty="0">
              <a:solidFill>
                <a:srgbClr val="FF66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1936378" y="286871"/>
            <a:ext cx="558037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sz="3200" b="1" i="1" dirty="0" smtClean="0">
                <a:solidFill>
                  <a:srgbClr val="FF0000"/>
                </a:solidFill>
                <a:latin typeface="Comic Sans MS" pitchFamily="66" charset="0"/>
              </a:rPr>
              <a:t>Z kvetov sa vyvíjajú plody.</a:t>
            </a:r>
            <a:endParaRPr lang="sk-SK" sz="32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442447" y="986117"/>
            <a:ext cx="186799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rgbClr val="CC00CC"/>
                </a:solidFill>
                <a:latin typeface="Comic Sans MS" pitchFamily="66" charset="0"/>
              </a:rPr>
              <a:t>Môžu byť </a:t>
            </a:r>
            <a:endParaRPr lang="sk-SK" sz="2400" b="1" dirty="0">
              <a:solidFill>
                <a:srgbClr val="CC00CC"/>
              </a:solidFill>
              <a:latin typeface="Comic Sans MS" pitchFamily="66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1111623" y="2043954"/>
            <a:ext cx="1840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rgbClr val="0000CC"/>
                </a:solidFill>
                <a:latin typeface="Comic Sans MS" pitchFamily="66" charset="0"/>
              </a:rPr>
              <a:t>dužinaté</a:t>
            </a:r>
            <a:endParaRPr lang="sk-SK" sz="32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7135906" y="2061883"/>
            <a:ext cx="1276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rgbClr val="0000CC"/>
                </a:solidFill>
                <a:latin typeface="Comic Sans MS" pitchFamily="66" charset="0"/>
              </a:rPr>
              <a:t>suché</a:t>
            </a:r>
            <a:endParaRPr lang="sk-SK" sz="32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cxnSp>
        <p:nvCxnSpPr>
          <p:cNvPr id="11" name="Rovná spojovacia šípka 10"/>
          <p:cNvCxnSpPr/>
          <p:nvPr/>
        </p:nvCxnSpPr>
        <p:spPr>
          <a:xfrm rot="10800000" flipV="1">
            <a:off x="2187388" y="1147484"/>
            <a:ext cx="1183342" cy="7171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/>
          <p:cNvCxnSpPr/>
          <p:nvPr/>
        </p:nvCxnSpPr>
        <p:spPr>
          <a:xfrm>
            <a:off x="5396752" y="1219199"/>
            <a:ext cx="1255059" cy="6992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ovacia šípka 16"/>
          <p:cNvCxnSpPr/>
          <p:nvPr/>
        </p:nvCxnSpPr>
        <p:spPr>
          <a:xfrm rot="5400000">
            <a:off x="331694" y="3056966"/>
            <a:ext cx="1326778" cy="51995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ovacia šípka 17"/>
          <p:cNvCxnSpPr/>
          <p:nvPr/>
        </p:nvCxnSpPr>
        <p:spPr>
          <a:xfrm rot="16200000" flipH="1">
            <a:off x="1775013" y="3119718"/>
            <a:ext cx="1201270" cy="51995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ovná spojovacia šípka 18"/>
          <p:cNvCxnSpPr/>
          <p:nvPr/>
        </p:nvCxnSpPr>
        <p:spPr>
          <a:xfrm>
            <a:off x="3048001" y="2725269"/>
            <a:ext cx="1183340" cy="8068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lokTextu 26"/>
          <p:cNvSpPr txBox="1"/>
          <p:nvPr/>
        </p:nvSpPr>
        <p:spPr>
          <a:xfrm>
            <a:off x="0" y="3998259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9900FF"/>
                </a:solidFill>
              </a:rPr>
              <a:t>malvice</a:t>
            </a:r>
            <a:endParaRPr lang="sk-SK" b="1" dirty="0">
              <a:solidFill>
                <a:srgbClr val="9900FF"/>
              </a:solidFill>
            </a:endParaRPr>
          </a:p>
        </p:txBody>
      </p:sp>
      <p:sp>
        <p:nvSpPr>
          <p:cNvPr id="28" name="BlokTextu 27"/>
          <p:cNvSpPr txBox="1"/>
          <p:nvPr/>
        </p:nvSpPr>
        <p:spPr>
          <a:xfrm>
            <a:off x="1757083" y="4159624"/>
            <a:ext cx="2045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9900FF"/>
                </a:solidFill>
              </a:rPr>
              <a:t>kôstkovice</a:t>
            </a:r>
            <a:endParaRPr lang="sk-SK" b="1" dirty="0">
              <a:solidFill>
                <a:srgbClr val="9900FF"/>
              </a:solidFill>
            </a:endParaRPr>
          </a:p>
        </p:txBody>
      </p:sp>
      <p:sp>
        <p:nvSpPr>
          <p:cNvPr id="29" name="BlokTextu 28"/>
          <p:cNvSpPr txBox="1"/>
          <p:nvPr/>
        </p:nvSpPr>
        <p:spPr>
          <a:xfrm>
            <a:off x="3854824" y="3657601"/>
            <a:ext cx="136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9900FF"/>
                </a:solidFill>
              </a:rPr>
              <a:t>bobule</a:t>
            </a:r>
            <a:endParaRPr lang="sk-SK" b="1" dirty="0">
              <a:solidFill>
                <a:srgbClr val="9900FF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453" y="4435287"/>
            <a:ext cx="1454524" cy="145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84725"/>
            <a:ext cx="1554536" cy="163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7010" y="4824693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82093" y="2906246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5659" y="5421966"/>
            <a:ext cx="18859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 l="23824" r="22647"/>
          <a:stretch>
            <a:fillRect/>
          </a:stretch>
        </p:blipFill>
        <p:spPr bwMode="auto">
          <a:xfrm>
            <a:off x="5540189" y="268941"/>
            <a:ext cx="326315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659" y="3417496"/>
            <a:ext cx="4679577" cy="313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6824" y="279026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6562165" y="5432612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66CC"/>
                </a:solidFill>
                <a:latin typeface="Comic Sans MS" pitchFamily="66" charset="0"/>
              </a:rPr>
              <a:t>žaluď</a:t>
            </a:r>
            <a:endParaRPr lang="sk-SK" sz="2800" b="1" dirty="0">
              <a:solidFill>
                <a:srgbClr val="FF66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0235" y="233083"/>
            <a:ext cx="3836894" cy="287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6470" y="1004047"/>
            <a:ext cx="3641785" cy="270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670" y="3890684"/>
            <a:ext cx="3585880" cy="268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5087" y="3255308"/>
            <a:ext cx="25050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2115672" y="286871"/>
            <a:ext cx="1245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 smtClean="0">
                <a:solidFill>
                  <a:srgbClr val="CC00CC"/>
                </a:solidFill>
                <a:latin typeface="Comic Sans MS" pitchFamily="66" charset="0"/>
              </a:rPr>
              <a:t>zrno</a:t>
            </a:r>
            <a:endParaRPr lang="sk-SK" sz="4000" b="1" dirty="0">
              <a:solidFill>
                <a:srgbClr val="CC00CC"/>
              </a:solidFill>
              <a:latin typeface="Comic Sans MS" pitchFamily="66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4249270" y="2312893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66CC"/>
                </a:solidFill>
                <a:latin typeface="Comic Sans MS" pitchFamily="66" charset="0"/>
              </a:rPr>
              <a:t>kukurica</a:t>
            </a:r>
            <a:endParaRPr lang="sk-SK" sz="2800" b="1" dirty="0">
              <a:solidFill>
                <a:srgbClr val="FF66CC"/>
              </a:solidFill>
              <a:latin typeface="Comic Sans MS" pitchFamily="66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4518212" y="5504329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66CC"/>
                </a:solidFill>
                <a:latin typeface="Comic Sans MS" pitchFamily="66" charset="0"/>
              </a:rPr>
              <a:t>obilie</a:t>
            </a:r>
            <a:endParaRPr lang="sk-SK" sz="2800" b="1" dirty="0">
              <a:solidFill>
                <a:srgbClr val="FF66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87" y="0"/>
            <a:ext cx="542925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1973" y="3046319"/>
            <a:ext cx="47625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 l="12353" t="6824" r="15176"/>
          <a:stretch>
            <a:fillRect/>
          </a:stretch>
        </p:blipFill>
        <p:spPr bwMode="auto">
          <a:xfrm>
            <a:off x="699248" y="4195482"/>
            <a:ext cx="2761129" cy="266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6615953" y="914400"/>
            <a:ext cx="131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66CC"/>
                </a:solidFill>
                <a:latin typeface="Comic Sans MS" pitchFamily="66" charset="0"/>
              </a:rPr>
              <a:t>gaštan</a:t>
            </a:r>
            <a:endParaRPr lang="sk-SK" sz="2800" b="1" dirty="0">
              <a:solidFill>
                <a:srgbClr val="FF66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083859" y="215153"/>
            <a:ext cx="274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0000CC"/>
                </a:solidFill>
                <a:latin typeface="Comic Sans MS" pitchFamily="66" charset="0"/>
              </a:rPr>
              <a:t>Dužinaté plody</a:t>
            </a:r>
            <a:endParaRPr lang="sk-SK" sz="28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448236" y="1093694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 smtClean="0">
                <a:solidFill>
                  <a:srgbClr val="FF0000"/>
                </a:solidFill>
                <a:latin typeface="Comic Sans MS" pitchFamily="66" charset="0"/>
              </a:rPr>
              <a:t>Malvice -</a:t>
            </a:r>
            <a:r>
              <a:rPr lang="sk-SK" sz="28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sk-SK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316940" y="1165411"/>
            <a:ext cx="5346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000066"/>
                </a:solidFill>
              </a:rPr>
              <a:t>majú semená uložené v jadrovníku </a:t>
            </a:r>
          </a:p>
          <a:p>
            <a:r>
              <a:rPr lang="sk-SK" sz="2400" b="1" dirty="0" smtClean="0">
                <a:solidFill>
                  <a:srgbClr val="000066"/>
                </a:solidFill>
              </a:rPr>
              <a:t>-majú 5 až 10 kôstok</a:t>
            </a:r>
          </a:p>
          <a:p>
            <a:endParaRPr lang="sk-SK" sz="2400" b="1" dirty="0">
              <a:solidFill>
                <a:srgbClr val="000066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3400" y="1748320"/>
            <a:ext cx="2744600" cy="248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 l="17290" t="21897" r="36159" b="10194"/>
          <a:stretch>
            <a:fillRect/>
          </a:stretch>
        </p:blipFill>
        <p:spPr bwMode="auto">
          <a:xfrm>
            <a:off x="3343080" y="2137185"/>
            <a:ext cx="2169458" cy="425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840" y="4392706"/>
            <a:ext cx="2927434" cy="1946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50274" y="1785097"/>
            <a:ext cx="33147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26335" y="4823012"/>
            <a:ext cx="2551914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BlokTextu 11"/>
          <p:cNvSpPr txBox="1"/>
          <p:nvPr/>
        </p:nvSpPr>
        <p:spPr>
          <a:xfrm>
            <a:off x="3783106" y="6396335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990000"/>
                </a:solidFill>
                <a:latin typeface="Comic Sans MS" pitchFamily="66" charset="0"/>
              </a:rPr>
              <a:t>jablko</a:t>
            </a:r>
            <a:endParaRPr lang="sk-SK" b="1" dirty="0">
              <a:solidFill>
                <a:srgbClr val="990000"/>
              </a:solidFill>
              <a:latin typeface="Comic Sans MS" pitchFamily="66" charset="0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7655859" y="4769224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C00000"/>
                </a:solidFill>
                <a:latin typeface="Comic Sans MS" pitchFamily="66" charset="0"/>
              </a:rPr>
              <a:t>hruška</a:t>
            </a:r>
            <a:endParaRPr lang="sk-SK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0" y="0"/>
            <a:ext cx="38411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 smtClean="0">
                <a:solidFill>
                  <a:srgbClr val="CC00CC"/>
                </a:solidFill>
                <a:latin typeface="Comic Sans MS" pitchFamily="66" charset="0"/>
              </a:rPr>
              <a:t>Kôstkovice - </a:t>
            </a:r>
            <a:endParaRPr lang="sk-SK" sz="4400" b="1" dirty="0">
              <a:solidFill>
                <a:srgbClr val="CC00CC"/>
              </a:solidFill>
              <a:latin typeface="Comic Sans MS" pitchFamily="66" charset="0"/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770964"/>
            <a:ext cx="28575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4262" y="3632477"/>
            <a:ext cx="2824162" cy="301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Obdĺžnik 15"/>
          <p:cNvSpPr/>
          <p:nvPr/>
        </p:nvSpPr>
        <p:spPr>
          <a:xfrm>
            <a:off x="794964" y="4382575"/>
            <a:ext cx="16642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k-SK" sz="4400" b="1" dirty="0">
                <a:solidFill>
                  <a:srgbClr val="FF0000"/>
                </a:solidFill>
                <a:latin typeface="Comic Sans MS" pitchFamily="66" charset="0"/>
              </a:rPr>
              <a:t>slivka</a:t>
            </a:r>
          </a:p>
        </p:txBody>
      </p:sp>
      <p:cxnSp>
        <p:nvCxnSpPr>
          <p:cNvPr id="18" name="Rovná spojovacia šípka 17"/>
          <p:cNvCxnSpPr/>
          <p:nvPr/>
        </p:nvCxnSpPr>
        <p:spPr>
          <a:xfrm rot="10800000" flipV="1">
            <a:off x="5342967" y="5289176"/>
            <a:ext cx="1810869" cy="358590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lokTextu 19"/>
          <p:cNvSpPr txBox="1"/>
          <p:nvPr/>
        </p:nvSpPr>
        <p:spPr>
          <a:xfrm>
            <a:off x="7225553" y="5002305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i="1" dirty="0" smtClean="0">
                <a:latin typeface="Comic Sans MS" pitchFamily="66" charset="0"/>
              </a:rPr>
              <a:t>kôstka</a:t>
            </a:r>
            <a:endParaRPr lang="sk-SK" sz="2400" b="1" i="1" dirty="0">
              <a:latin typeface="Comic Sans MS" pitchFamily="66" charset="0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3567953" y="233083"/>
            <a:ext cx="3340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0000CC"/>
                </a:solidFill>
                <a:latin typeface="Comic Sans MS" pitchFamily="66" charset="0"/>
              </a:rPr>
              <a:t>majú jednu kôstku</a:t>
            </a:r>
            <a:endParaRPr lang="sk-SK" sz="28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094" y="1278751"/>
            <a:ext cx="3550024" cy="266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0439" y="887271"/>
            <a:ext cx="1923490" cy="263417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20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1381" y="3857615"/>
            <a:ext cx="3581960" cy="262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598" y="4330260"/>
            <a:ext cx="1817874" cy="197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164" y="1344705"/>
            <a:ext cx="2176182" cy="217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9147" y="104214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9229" y="114839"/>
            <a:ext cx="2370324" cy="3190616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860612" y="466165"/>
            <a:ext cx="2149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>
                <a:solidFill>
                  <a:srgbClr val="FF0000"/>
                </a:solidFill>
                <a:latin typeface="Comic Sans MS" pitchFamily="66" charset="0"/>
              </a:rPr>
              <a:t>broskyňa</a:t>
            </a:r>
            <a:endParaRPr lang="sk-SK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3316943" y="4823011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i="1" dirty="0" smtClean="0">
                <a:latin typeface="Comic Sans MS" pitchFamily="66" charset="0"/>
              </a:rPr>
              <a:t>kôstka</a:t>
            </a:r>
            <a:endParaRPr lang="sk-SK" sz="2400" b="1" i="1" dirty="0">
              <a:latin typeface="Comic Sans MS" pitchFamily="66" charset="0"/>
            </a:endParaRPr>
          </a:p>
        </p:txBody>
      </p:sp>
      <p:cxnSp>
        <p:nvCxnSpPr>
          <p:cNvPr id="9" name="Rovná spojovacia šípka 8"/>
          <p:cNvCxnSpPr/>
          <p:nvPr/>
        </p:nvCxnSpPr>
        <p:spPr>
          <a:xfrm rot="10800000" flipV="1">
            <a:off x="1524002" y="5002306"/>
            <a:ext cx="1810869" cy="358590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ovacia šípka 9"/>
          <p:cNvCxnSpPr/>
          <p:nvPr/>
        </p:nvCxnSpPr>
        <p:spPr>
          <a:xfrm>
            <a:off x="4482355" y="5127814"/>
            <a:ext cx="1183339" cy="519951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3501" y="4399709"/>
            <a:ext cx="4441558" cy="220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2127" y="986117"/>
            <a:ext cx="3111873" cy="211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335564"/>
            <a:ext cx="4195482" cy="243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6417" y="304800"/>
            <a:ext cx="2584076" cy="25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BlokTextu 9"/>
          <p:cNvSpPr txBox="1"/>
          <p:nvPr/>
        </p:nvSpPr>
        <p:spPr>
          <a:xfrm>
            <a:off x="627530" y="860611"/>
            <a:ext cx="2029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>
                <a:solidFill>
                  <a:srgbClr val="FF0000"/>
                </a:solidFill>
                <a:latin typeface="Comic Sans MS" pitchFamily="66" charset="0"/>
              </a:rPr>
              <a:t>marhuľa</a:t>
            </a:r>
            <a:endParaRPr lang="sk-SK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1201271" y="5683624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latin typeface="Comic Sans MS" pitchFamily="66" charset="0"/>
              </a:rPr>
              <a:t>kôstka</a:t>
            </a:r>
            <a:endParaRPr lang="sk-SK" sz="2800" b="1" dirty="0">
              <a:latin typeface="Comic Sans MS" pitchFamily="66" charset="0"/>
            </a:endParaRPr>
          </a:p>
        </p:txBody>
      </p:sp>
      <p:cxnSp>
        <p:nvCxnSpPr>
          <p:cNvPr id="12" name="Rovná spojovacia šípka 11"/>
          <p:cNvCxnSpPr/>
          <p:nvPr/>
        </p:nvCxnSpPr>
        <p:spPr>
          <a:xfrm flipV="1">
            <a:off x="2599765" y="5468471"/>
            <a:ext cx="2796988" cy="466164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ovacia šípka 12"/>
          <p:cNvCxnSpPr>
            <a:stCxn id="11" idx="0"/>
          </p:cNvCxnSpPr>
          <p:nvPr/>
        </p:nvCxnSpPr>
        <p:spPr>
          <a:xfrm rot="5400000" flipH="1" flipV="1">
            <a:off x="1317619" y="4240114"/>
            <a:ext cx="1990165" cy="896856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27529" y="0"/>
            <a:ext cx="3828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>
                <a:solidFill>
                  <a:srgbClr val="FF0000"/>
                </a:solidFill>
                <a:latin typeface="Comic Sans MS" pitchFamily="66" charset="0"/>
              </a:rPr>
              <a:t>čerešňa , višňa </a:t>
            </a:r>
            <a:endParaRPr lang="sk-SK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2426" y="745191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7642" y="462804"/>
            <a:ext cx="30289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9766" y="3675529"/>
            <a:ext cx="2153402" cy="175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584" y="3876285"/>
            <a:ext cx="3301322" cy="264105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8" name="BlokTextu 7"/>
          <p:cNvSpPr txBox="1"/>
          <p:nvPr/>
        </p:nvSpPr>
        <p:spPr>
          <a:xfrm>
            <a:off x="5181601" y="5737411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latin typeface="Comic Sans MS" pitchFamily="66" charset="0"/>
              </a:rPr>
              <a:t>kôstka</a:t>
            </a:r>
            <a:endParaRPr lang="sk-SK" sz="2800" b="1" dirty="0">
              <a:latin typeface="Comic Sans MS" pitchFamily="66" charset="0"/>
            </a:endParaRPr>
          </a:p>
        </p:txBody>
      </p:sp>
      <p:cxnSp>
        <p:nvCxnSpPr>
          <p:cNvPr id="9" name="Rovná spojovacia šípka 8"/>
          <p:cNvCxnSpPr>
            <a:stCxn id="8" idx="1"/>
          </p:cNvCxnSpPr>
          <p:nvPr/>
        </p:nvCxnSpPr>
        <p:spPr>
          <a:xfrm rot="10800000">
            <a:off x="3119719" y="5307107"/>
            <a:ext cx="2061883" cy="69191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86871" y="286870"/>
            <a:ext cx="2534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 smtClean="0">
                <a:solidFill>
                  <a:srgbClr val="FF0000"/>
                </a:solidFill>
                <a:latin typeface="Comic Sans MS" pitchFamily="66" charset="0"/>
              </a:rPr>
              <a:t>Bobule - </a:t>
            </a:r>
            <a:endParaRPr lang="sk-SK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2761129" y="376519"/>
            <a:ext cx="36375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0000CC"/>
                </a:solidFill>
              </a:rPr>
              <a:t>majú viac semien</a:t>
            </a:r>
          </a:p>
          <a:p>
            <a:r>
              <a:rPr lang="sk-SK" sz="2800" b="1" dirty="0" smtClean="0">
                <a:solidFill>
                  <a:srgbClr val="0000CC"/>
                </a:solidFill>
              </a:rPr>
              <a:t>-majú drobné, voľne</a:t>
            </a:r>
          </a:p>
          <a:p>
            <a:r>
              <a:rPr lang="sk-SK" sz="2800" b="1" dirty="0" smtClean="0">
                <a:solidFill>
                  <a:srgbClr val="0000CC"/>
                </a:solidFill>
              </a:rPr>
              <a:t> uložené kôstky</a:t>
            </a:r>
            <a:endParaRPr lang="sk-SK" sz="2800" b="1" dirty="0">
              <a:solidFill>
                <a:srgbClr val="0000CC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2358" y="309283"/>
            <a:ext cx="2570630" cy="257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870" y="1178791"/>
            <a:ext cx="2581835" cy="388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5061" y="3689628"/>
            <a:ext cx="4136091" cy="293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BlokTextu 11"/>
          <p:cNvSpPr txBox="1"/>
          <p:nvPr/>
        </p:nvSpPr>
        <p:spPr>
          <a:xfrm>
            <a:off x="3747247" y="1918447"/>
            <a:ext cx="136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9900FF"/>
                </a:solidFill>
                <a:latin typeface="Comic Sans MS" pitchFamily="66" charset="0"/>
              </a:rPr>
              <a:t>ríbezle</a:t>
            </a:r>
            <a:endParaRPr lang="sk-SK" sz="2800" b="1" dirty="0">
              <a:solidFill>
                <a:srgbClr val="9900FF"/>
              </a:solidFill>
              <a:latin typeface="Comic Sans MS" pitchFamily="66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9509" y="3111873"/>
            <a:ext cx="24955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3405" y="1083608"/>
            <a:ext cx="31337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132" y="36957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871" y="376517"/>
            <a:ext cx="28575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 r="30508"/>
          <a:stretch>
            <a:fillRect/>
          </a:stretch>
        </p:blipFill>
        <p:spPr bwMode="auto">
          <a:xfrm>
            <a:off x="3285005" y="368673"/>
            <a:ext cx="223725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3944471" y="4320988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C00CC"/>
                </a:solidFill>
                <a:latin typeface="Comic Sans MS" pitchFamily="66" charset="0"/>
              </a:rPr>
              <a:t>malina</a:t>
            </a:r>
            <a:endParaRPr lang="sk-SK" sz="2800" b="1" dirty="0">
              <a:solidFill>
                <a:srgbClr val="CC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019emeraldsatin">
  <a:themeElements>
    <a:clrScheme name="Default Design 4">
      <a:dk1>
        <a:srgbClr val="000000"/>
      </a:dk1>
      <a:lt1>
        <a:srgbClr val="9ACD32"/>
      </a:lt1>
      <a:dk2>
        <a:srgbClr val="000000"/>
      </a:dk2>
      <a:lt2>
        <a:srgbClr val="919191"/>
      </a:lt2>
      <a:accent1>
        <a:srgbClr val="7DA627"/>
      </a:accent1>
      <a:accent2>
        <a:srgbClr val="DEAA22"/>
      </a:accent2>
      <a:accent3>
        <a:srgbClr val="CAE3AD"/>
      </a:accent3>
      <a:accent4>
        <a:srgbClr val="000000"/>
      </a:accent4>
      <a:accent5>
        <a:srgbClr val="BFD0AC"/>
      </a:accent5>
      <a:accent6>
        <a:srgbClr val="C99A1E"/>
      </a:accent6>
      <a:hlink>
        <a:srgbClr val="2734A4"/>
      </a:hlink>
      <a:folHlink>
        <a:srgbClr val="A42648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9ACD32"/>
        </a:lt1>
        <a:dk2>
          <a:srgbClr val="000000"/>
        </a:dk2>
        <a:lt2>
          <a:srgbClr val="919191"/>
        </a:lt2>
        <a:accent1>
          <a:srgbClr val="CEE79C"/>
        </a:accent1>
        <a:accent2>
          <a:srgbClr val="C4DC23"/>
        </a:accent2>
        <a:accent3>
          <a:srgbClr val="CAE3AD"/>
        </a:accent3>
        <a:accent4>
          <a:srgbClr val="000000"/>
        </a:accent4>
        <a:accent5>
          <a:srgbClr val="E3F1CB"/>
        </a:accent5>
        <a:accent6>
          <a:srgbClr val="B1C71F"/>
        </a:accent6>
        <a:hlink>
          <a:srgbClr val="719824"/>
        </a:hlink>
        <a:folHlink>
          <a:srgbClr val="52692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9ACD32"/>
        </a:lt1>
        <a:dk2>
          <a:srgbClr val="000000"/>
        </a:dk2>
        <a:lt2>
          <a:srgbClr val="919191"/>
        </a:lt2>
        <a:accent1>
          <a:srgbClr val="5BCBD8"/>
        </a:accent1>
        <a:accent2>
          <a:srgbClr val="D2E54D"/>
        </a:accent2>
        <a:accent3>
          <a:srgbClr val="CAE3AD"/>
        </a:accent3>
        <a:accent4>
          <a:srgbClr val="000000"/>
        </a:accent4>
        <a:accent5>
          <a:srgbClr val="B5E2E9"/>
        </a:accent5>
        <a:accent6>
          <a:srgbClr val="BECF45"/>
        </a:accent6>
        <a:hlink>
          <a:srgbClr val="6C9023"/>
        </a:hlink>
        <a:folHlink>
          <a:srgbClr val="1D72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9ACD32"/>
        </a:lt1>
        <a:dk2>
          <a:srgbClr val="000000"/>
        </a:dk2>
        <a:lt2>
          <a:srgbClr val="919191"/>
        </a:lt2>
        <a:accent1>
          <a:srgbClr val="E4774D"/>
        </a:accent1>
        <a:accent2>
          <a:srgbClr val="CB59D8"/>
        </a:accent2>
        <a:accent3>
          <a:srgbClr val="CAE3AD"/>
        </a:accent3>
        <a:accent4>
          <a:srgbClr val="000000"/>
        </a:accent4>
        <a:accent5>
          <a:srgbClr val="EFBDB2"/>
        </a:accent5>
        <a:accent6>
          <a:srgbClr val="B850C4"/>
        </a:accent6>
        <a:hlink>
          <a:srgbClr val="5D7C1D"/>
        </a:hlink>
        <a:folHlink>
          <a:srgbClr val="2385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9ACD32"/>
        </a:lt1>
        <a:dk2>
          <a:srgbClr val="000000"/>
        </a:dk2>
        <a:lt2>
          <a:srgbClr val="919191"/>
        </a:lt2>
        <a:accent1>
          <a:srgbClr val="7DA627"/>
        </a:accent1>
        <a:accent2>
          <a:srgbClr val="DEAA22"/>
        </a:accent2>
        <a:accent3>
          <a:srgbClr val="CAE3AD"/>
        </a:accent3>
        <a:accent4>
          <a:srgbClr val="000000"/>
        </a:accent4>
        <a:accent5>
          <a:srgbClr val="BFD0AC"/>
        </a:accent5>
        <a:accent6>
          <a:srgbClr val="C99A1E"/>
        </a:accent6>
        <a:hlink>
          <a:srgbClr val="2734A4"/>
        </a:hlink>
        <a:folHlink>
          <a:srgbClr val="A426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019emeraldsatin</Template>
  <TotalTime>213</TotalTime>
  <Words>91</Words>
  <Application>Microsoft Office PowerPoint</Application>
  <PresentationFormat>Prezentácia na obrazovke (4:3)</PresentationFormat>
  <Paragraphs>50</Paragraphs>
  <Slides>22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6" baseType="lpstr">
      <vt:lpstr>Arial</vt:lpstr>
      <vt:lpstr>Calibri</vt:lpstr>
      <vt:lpstr>Comic Sans MS</vt:lpstr>
      <vt:lpstr>019emeraldsatin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Kolar</dc:creator>
  <cp:lastModifiedBy>szs-lt05</cp:lastModifiedBy>
  <cp:revision>23</cp:revision>
  <dcterms:created xsi:type="dcterms:W3CDTF">2009-05-01T19:00:56Z</dcterms:created>
  <dcterms:modified xsi:type="dcterms:W3CDTF">2020-04-18T17:17:13Z</dcterms:modified>
</cp:coreProperties>
</file>