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3" r:id="rId13"/>
    <p:sldId id="25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rr20wtyZNZvNr4ZUIgVqtw" hashData="3RWqvA88HwLXsWSFqRMXwSf85uk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9046-E286-43BD-B167-D9216A84276E}" type="datetimeFigureOut">
              <a:rPr lang="sk-SK" smtClean="0"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AB63-75AE-4874-BB58-DA189BEAE2C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os.iacpublishinglabs.com/question/aq/700px-394px/called-gas-turns-liquid_e140b3956cac78ff.jpg?domain=cx.aos.ask.com" TargetMode="External"/><Relationship Id="rId13" Type="http://schemas.openxmlformats.org/officeDocument/2006/relationships/hyperlink" Target="https://lh3.googleusercontent.com/-SMGhv-Dd9E0/Veh7642_FtI/AAAAAAAAEek/T_O8hnt4iCgUCA72e52AmQpv2mmgc4IAQ/w426-h237/2015%2B-%2B1" TargetMode="External"/><Relationship Id="rId3" Type="http://schemas.openxmlformats.org/officeDocument/2006/relationships/hyperlink" Target="http://content.presentermedia.com/files/animsp/00014000/14012/pool_of_water_md_wm_v2.gif" TargetMode="External"/><Relationship Id="rId7" Type="http://schemas.openxmlformats.org/officeDocument/2006/relationships/hyperlink" Target="https://aos.iacpublishinglabs.com/question/aq/300px-169px/how-does-matter-change-from-one-state-to-another_42fbcc591be77ca6.jpg?domain=cx.aos.ask.com" TargetMode="External"/><Relationship Id="rId12" Type="http://schemas.openxmlformats.org/officeDocument/2006/relationships/hyperlink" Target="http://rs1213.pbsrc.com/albums/cc461/Amin555/26-2.gif~c200" TargetMode="External"/><Relationship Id="rId2" Type="http://schemas.openxmlformats.org/officeDocument/2006/relationships/hyperlink" Target="https://66.media.tumblr.com/806b87d6e93e2f84f4b384fda11a6ded/tumblr_nltjnnoDMl1txt22yo1_500.gif" TargetMode="External"/><Relationship Id="rId16" Type="http://schemas.openxmlformats.org/officeDocument/2006/relationships/hyperlink" Target="http://66.media.tumblr.com/20cbc17ff10996b2110999cf25660842/tumblr_n4m447cqkU1rvs9wso1_500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67.media.tumblr.com/tumblr_lvy1ucTgc21qcwgauo1_500.gif" TargetMode="External"/><Relationship Id="rId11" Type="http://schemas.openxmlformats.org/officeDocument/2006/relationships/hyperlink" Target="https://upload.wikimedia.org/wikipedia/commons/a/a0/Berkeley_Heights_library_large_icicles_hanging_from_roof.JPG" TargetMode="External"/><Relationship Id="rId5" Type="http://schemas.openxmlformats.org/officeDocument/2006/relationships/hyperlink" Target="https://www.yorkshiretea.co.uk/assets/img/pages/how-to-make-a-proper-brew/kettle.gif" TargetMode="External"/><Relationship Id="rId15" Type="http://schemas.openxmlformats.org/officeDocument/2006/relationships/hyperlink" Target="http://2.bp.blogspot.com/-AWXNP45_lwo/TdW4k09opBI/AAAAAAAAAI0/1AcfwqHlR2A/s1600/Water%2BConference%2BAnimation-%2BWATER%2BCYCLE.gif" TargetMode="External"/><Relationship Id="rId10" Type="http://schemas.openxmlformats.org/officeDocument/2006/relationships/hyperlink" Target="https://www.netanimations.net/animated-rose-in-snow-park-bench.gif" TargetMode="External"/><Relationship Id="rId4" Type="http://schemas.openxmlformats.org/officeDocument/2006/relationships/hyperlink" Target="https://0.s3.envato.com/files/10982088/GreenBoardWipe_preview.jpg" TargetMode="External"/><Relationship Id="rId9" Type="http://schemas.openxmlformats.org/officeDocument/2006/relationships/hyperlink" Target="https://s-media-cache-ak0.pinimg.com/originals/b5/c0/1f/b5c01fd87050916f1dbf5586d7752f8a.gif" TargetMode="External"/><Relationship Id="rId14" Type="http://schemas.openxmlformats.org/officeDocument/2006/relationships/hyperlink" Target="https://media.giphy.com/media/Yxf8YP0fL1pW8/giphy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ok vyhľadávania obrázkov pre dopyt puddle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234189" y="1857364"/>
            <a:ext cx="89098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PREČO MLÁKY MIZNÚ?</a:t>
            </a:r>
            <a:endParaRPr lang="sk-SK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786050" y="6334780"/>
            <a:ext cx="371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© Mgr. Danka Spišáková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52159" t="42542" r="9956" b="11133"/>
          <a:stretch>
            <a:fillRect/>
          </a:stretch>
        </p:blipFill>
        <p:spPr bwMode="auto">
          <a:xfrm>
            <a:off x="3571868" y="4500570"/>
            <a:ext cx="342902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8784" t="36133" r="48939" b="13086"/>
          <a:stretch>
            <a:fillRect/>
          </a:stretch>
        </p:blipFill>
        <p:spPr bwMode="auto">
          <a:xfrm>
            <a:off x="0" y="0"/>
            <a:ext cx="9144000" cy="448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0432" t="27344" r="46742" b="28711"/>
          <a:stretch>
            <a:fillRect/>
          </a:stretch>
        </p:blipFill>
        <p:spPr bwMode="auto">
          <a:xfrm>
            <a:off x="0" y="1788668"/>
            <a:ext cx="9144000" cy="50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4905" t="28321" r="7759" b="18945"/>
          <a:stretch>
            <a:fillRect/>
          </a:stretch>
        </p:blipFill>
        <p:spPr bwMode="auto">
          <a:xfrm>
            <a:off x="5143504" y="-1"/>
            <a:ext cx="4000496" cy="317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1"/>
          <p:cNvSpPr txBox="1">
            <a:spLocks noChangeArrowheads="1"/>
          </p:cNvSpPr>
          <p:nvPr/>
        </p:nvSpPr>
        <p:spPr bwMode="auto">
          <a:xfrm>
            <a:off x="142875" y="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Poznámky do zošita: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57188" y="0"/>
            <a:ext cx="8643937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 b="1" dirty="0">
                <a:solidFill>
                  <a:srgbClr val="006600"/>
                </a:solidFill>
                <a:latin typeface="Century Schoolbook" pitchFamily="18" charset="0"/>
              </a:rPr>
              <a:t>Prečo miznú mláky?</a:t>
            </a:r>
          </a:p>
          <a:p>
            <a:r>
              <a:rPr lang="sk-SK" sz="3200" b="1" dirty="0" smtClean="0">
                <a:latin typeface="Century Schoolbook" pitchFamily="18" charset="0"/>
              </a:rPr>
              <a:t>Kvapalina </a:t>
            </a:r>
            <a:r>
              <a:rPr lang="sk-SK" sz="3200" b="1" dirty="0">
                <a:latin typeface="Century Schoolbook" pitchFamily="18" charset="0"/>
              </a:rPr>
              <a:t>(voda) sa </a:t>
            </a:r>
            <a:r>
              <a:rPr lang="sk-SK" sz="3200" b="1" dirty="0">
                <a:solidFill>
                  <a:srgbClr val="006600"/>
                </a:solidFill>
                <a:latin typeface="Century Schoolbook" pitchFamily="18" charset="0"/>
              </a:rPr>
              <a:t>vyparovaním</a:t>
            </a:r>
            <a:r>
              <a:rPr lang="sk-SK" sz="3200" b="1" dirty="0">
                <a:latin typeface="Century Schoolbook" pitchFamily="18" charset="0"/>
              </a:rPr>
              <a:t> mení </a:t>
            </a:r>
            <a:r>
              <a:rPr lang="sk-SK" sz="3200" b="1" dirty="0" smtClean="0">
                <a:latin typeface="Century Schoolbook" pitchFamily="18" charset="0"/>
              </a:rPr>
              <a:t>na </a:t>
            </a:r>
            <a:r>
              <a:rPr lang="sk-SK" sz="3200" b="1" dirty="0">
                <a:latin typeface="Century Schoolbook" pitchFamily="18" charset="0"/>
              </a:rPr>
              <a:t>plynnú látku (vodnú paru).</a:t>
            </a:r>
          </a:p>
          <a:p>
            <a:r>
              <a:rPr lang="sk-SK" sz="3200" b="1" dirty="0">
                <a:latin typeface="Century Schoolbook" pitchFamily="18" charset="0"/>
              </a:rPr>
              <a:t> Plyn (vodná para) sa </a:t>
            </a:r>
            <a:r>
              <a:rPr lang="sk-SK" sz="3200" b="1" dirty="0">
                <a:solidFill>
                  <a:srgbClr val="006600"/>
                </a:solidFill>
                <a:latin typeface="Century Schoolbook" pitchFamily="18" charset="0"/>
              </a:rPr>
              <a:t>skvapalňovaním (kondenzáciou)</a:t>
            </a:r>
            <a:r>
              <a:rPr lang="sk-SK" sz="3200" b="1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sk-SK" sz="3200" b="1" dirty="0">
                <a:latin typeface="Century Schoolbook" pitchFamily="18" charset="0"/>
              </a:rPr>
              <a:t>mení na kvapalinu (vodu).</a:t>
            </a:r>
          </a:p>
          <a:p>
            <a:r>
              <a:rPr lang="sk-SK" sz="3200" b="1" dirty="0">
                <a:latin typeface="Century Schoolbook" pitchFamily="18" charset="0"/>
              </a:rPr>
              <a:t>Vyparovaním a skvapalňovaním sa látka </a:t>
            </a:r>
            <a:r>
              <a:rPr lang="sk-SK" sz="3200" b="1" dirty="0">
                <a:solidFill>
                  <a:srgbClr val="006600"/>
                </a:solidFill>
                <a:latin typeface="Century Schoolbook" pitchFamily="18" charset="0"/>
              </a:rPr>
              <a:t>nemení </a:t>
            </a:r>
            <a:r>
              <a:rPr lang="sk-SK" sz="3200" b="1" dirty="0">
                <a:latin typeface="Century Schoolbook" pitchFamily="18" charset="0"/>
              </a:rPr>
              <a:t>na inú látku, menia sa len jej vlastnosti.</a:t>
            </a:r>
          </a:p>
          <a:p>
            <a:r>
              <a:rPr lang="sk-SK" sz="3200" b="1" u="sng" dirty="0">
                <a:solidFill>
                  <a:srgbClr val="006600"/>
                </a:solidFill>
                <a:latin typeface="Century Schoolbook" pitchFamily="18" charset="0"/>
              </a:rPr>
              <a:t>Skupenstvá vody:</a:t>
            </a:r>
          </a:p>
          <a:p>
            <a:r>
              <a:rPr lang="sk-SK" sz="3200" b="1" dirty="0" smtClean="0">
                <a:latin typeface="Century Schoolbook" pitchFamily="18" charset="0"/>
              </a:rPr>
              <a:t>	1</a:t>
            </a:r>
            <a:r>
              <a:rPr lang="sk-SK" sz="3200" b="1" dirty="0">
                <a:latin typeface="Century Schoolbook" pitchFamily="18" charset="0"/>
              </a:rPr>
              <a:t>. </a:t>
            </a:r>
            <a:r>
              <a:rPr lang="sk-SK" sz="3200" b="1" dirty="0">
                <a:solidFill>
                  <a:srgbClr val="002060"/>
                </a:solidFill>
                <a:latin typeface="Century Schoolbook" pitchFamily="18" charset="0"/>
              </a:rPr>
              <a:t>kvapalina</a:t>
            </a:r>
            <a:r>
              <a:rPr lang="sk-SK" sz="3200" b="1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sk-SK" sz="3200" b="1" dirty="0">
                <a:latin typeface="Century Schoolbook" pitchFamily="18" charset="0"/>
              </a:rPr>
              <a:t>– dážď, rieka</a:t>
            </a:r>
            <a:endParaRPr lang="sk-SK" sz="3200" b="1" dirty="0">
              <a:solidFill>
                <a:srgbClr val="FF0000"/>
              </a:solidFill>
              <a:latin typeface="Century Schoolbook" pitchFamily="18" charset="0"/>
            </a:endParaRPr>
          </a:p>
          <a:p>
            <a:r>
              <a:rPr lang="sk-SK" sz="3200" b="1" dirty="0">
                <a:latin typeface="Century Schoolbook" pitchFamily="18" charset="0"/>
              </a:rPr>
              <a:t>	</a:t>
            </a:r>
            <a:r>
              <a:rPr lang="sk-SK" sz="3200" b="1" dirty="0" smtClean="0">
                <a:latin typeface="Century Schoolbook" pitchFamily="18" charset="0"/>
              </a:rPr>
              <a:t>2</a:t>
            </a:r>
            <a:r>
              <a:rPr lang="sk-SK" sz="3200" b="1" dirty="0">
                <a:latin typeface="Century Schoolbook" pitchFamily="18" charset="0"/>
              </a:rPr>
              <a:t>. </a:t>
            </a:r>
            <a:r>
              <a:rPr lang="sk-SK" sz="3200" b="1" dirty="0">
                <a:solidFill>
                  <a:srgbClr val="002060"/>
                </a:solidFill>
                <a:latin typeface="Century Schoolbook" pitchFamily="18" charset="0"/>
              </a:rPr>
              <a:t>pevná látka </a:t>
            </a:r>
            <a:r>
              <a:rPr lang="sk-SK" sz="3200" b="1" dirty="0">
                <a:latin typeface="Century Schoolbook" pitchFamily="18" charset="0"/>
              </a:rPr>
              <a:t>– ľad      				</a:t>
            </a:r>
            <a:r>
              <a:rPr lang="sk-SK" sz="3200" b="1" dirty="0" smtClean="0">
                <a:latin typeface="Century Schoolbook" pitchFamily="18" charset="0"/>
              </a:rPr>
              <a:t>3</a:t>
            </a:r>
            <a:r>
              <a:rPr lang="sk-SK" sz="3200" b="1" dirty="0">
                <a:latin typeface="Century Schoolbook" pitchFamily="18" charset="0"/>
              </a:rPr>
              <a:t>. </a:t>
            </a:r>
            <a:r>
              <a:rPr lang="sk-SK" sz="3200" b="1" dirty="0">
                <a:solidFill>
                  <a:srgbClr val="002060"/>
                </a:solidFill>
                <a:latin typeface="Century Schoolbook" pitchFamily="18" charset="0"/>
              </a:rPr>
              <a:t>plynná látka </a:t>
            </a:r>
            <a:r>
              <a:rPr lang="sk-SK" sz="3200" b="1" dirty="0">
                <a:latin typeface="Century Schoolbook" pitchFamily="18" charset="0"/>
              </a:rPr>
              <a:t>– vodná para</a:t>
            </a:r>
          </a:p>
          <a:p>
            <a:endParaRPr lang="sk-S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57158" y="1500174"/>
            <a:ext cx="85725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hlinkClick r:id="rId2"/>
              </a:rPr>
              <a:t>https://66.media.tumblr.com/806b87d6e93e2f84f4b384fda11a6ded/tumblr_nltjnnoDMl1txt22yo1_500.gif</a:t>
            </a:r>
            <a:r>
              <a:rPr lang="sk-SK" sz="1200" dirty="0" smtClean="0"/>
              <a:t> - animovaná mláka</a:t>
            </a:r>
          </a:p>
          <a:p>
            <a:r>
              <a:rPr lang="sk-SK" sz="1200" dirty="0" smtClean="0">
                <a:hlinkClick r:id="rId3"/>
              </a:rPr>
              <a:t>http://content.presentermedia.com/files/animsp/00014000/14012/pool_of_water_md_wm_v2.gif</a:t>
            </a:r>
            <a:r>
              <a:rPr lang="sk-SK" sz="1200" dirty="0" smtClean="0"/>
              <a:t> - </a:t>
            </a:r>
            <a:r>
              <a:rPr lang="sk-SK" sz="1200" dirty="0" smtClean="0"/>
              <a:t>animovaná mláka</a:t>
            </a:r>
          </a:p>
          <a:p>
            <a:r>
              <a:rPr lang="sk-SK" sz="1200" dirty="0" smtClean="0">
                <a:hlinkClick r:id="rId4"/>
              </a:rPr>
              <a:t>https://0.s3.envato.com/files/10982088/GreenBoardWipe_preview.jpg</a:t>
            </a:r>
            <a:r>
              <a:rPr lang="sk-SK" sz="1200" dirty="0" smtClean="0"/>
              <a:t> - zotieranie tabule</a:t>
            </a:r>
          </a:p>
          <a:p>
            <a:r>
              <a:rPr lang="sk-SK" sz="1200" dirty="0" smtClean="0">
                <a:hlinkClick r:id="rId5"/>
              </a:rPr>
              <a:t>https://www.yorkshiretea.co.uk/assets/img/pages/how-to-make-a-proper-brew/kettle.gif</a:t>
            </a:r>
            <a:r>
              <a:rPr lang="sk-SK" sz="1200" dirty="0" smtClean="0"/>
              <a:t> - čajník</a:t>
            </a:r>
          </a:p>
          <a:p>
            <a:r>
              <a:rPr lang="sk-SK" sz="1200" dirty="0" smtClean="0">
                <a:hlinkClick r:id="rId6"/>
              </a:rPr>
              <a:t>http://67.media.tumblr.com/tumblr_lvy1ucTgc21qcwgauo1_500.gif</a:t>
            </a:r>
            <a:r>
              <a:rPr lang="sk-SK" sz="1200" dirty="0" smtClean="0"/>
              <a:t> - hmla</a:t>
            </a:r>
          </a:p>
          <a:p>
            <a:r>
              <a:rPr lang="sk-SK" sz="1200" dirty="0" smtClean="0">
                <a:hlinkClick r:id="rId7"/>
              </a:rPr>
              <a:t>https://aos.iacpublishinglabs.com/question/aq/300px-169px/how-does-matter-change-from-one-state-to-another_42fbcc591be77ca6.jpg?domain=cx.aos.ask.com</a:t>
            </a:r>
            <a:r>
              <a:rPr lang="sk-SK" sz="1200" dirty="0" smtClean="0"/>
              <a:t> – skvapalňovanie</a:t>
            </a:r>
          </a:p>
          <a:p>
            <a:r>
              <a:rPr lang="sk-SK" sz="1200" dirty="0" smtClean="0">
                <a:hlinkClick r:id="rId8"/>
              </a:rPr>
              <a:t>https://aos.iacpublishinglabs.com/question/aq/700px-394px/called-gas-turns-liquid_e140b3956cac78ff.jpg?domain=cx.aos.ask.com</a:t>
            </a:r>
            <a:r>
              <a:rPr lang="sk-SK" sz="1200" dirty="0" smtClean="0"/>
              <a:t> – </a:t>
            </a:r>
            <a:r>
              <a:rPr lang="sk-SK" sz="1200" dirty="0" smtClean="0"/>
              <a:t>skvapalňovanie</a:t>
            </a:r>
          </a:p>
          <a:p>
            <a:r>
              <a:rPr lang="sk-SK" sz="1200" dirty="0" smtClean="0">
                <a:hlinkClick r:id="rId9"/>
              </a:rPr>
              <a:t>https://s-media-cache-ak0.pinimg.com/originals/b5/c0/1f/b5c01fd87050916f1dbf5586d7752f8a.gif</a:t>
            </a:r>
            <a:r>
              <a:rPr lang="sk-SK" sz="1200" dirty="0" smtClean="0"/>
              <a:t> - mrholenie</a:t>
            </a:r>
          </a:p>
          <a:p>
            <a:r>
              <a:rPr lang="sk-SK" sz="1200" dirty="0" smtClean="0">
                <a:hlinkClick r:id="rId10"/>
              </a:rPr>
              <a:t>https://www.netanimations.net/animated-rose-in-snow-park-bench.gif</a:t>
            </a:r>
            <a:r>
              <a:rPr lang="sk-SK" sz="1200" dirty="0" smtClean="0"/>
              <a:t> - sneženie</a:t>
            </a:r>
          </a:p>
          <a:p>
            <a:r>
              <a:rPr lang="sk-SK" sz="1200" dirty="0" smtClean="0">
                <a:hlinkClick r:id="rId11"/>
              </a:rPr>
              <a:t>https://upload.wikimedia.org/wikipedia/commons/a/a0/Berkeley_Heights_library_large_icicles_hanging_from_roof.JPG</a:t>
            </a:r>
            <a:r>
              <a:rPr lang="sk-SK" sz="1200" dirty="0" smtClean="0"/>
              <a:t> - cencúle</a:t>
            </a:r>
          </a:p>
          <a:p>
            <a:r>
              <a:rPr lang="sk-SK" sz="1200" dirty="0" smtClean="0">
                <a:hlinkClick r:id="rId12"/>
              </a:rPr>
              <a:t>http://rs1213.pbsrc.com/albums/cc461/Amin555/26-2.gif~c200</a:t>
            </a:r>
            <a:r>
              <a:rPr lang="sk-SK" sz="1200" dirty="0" smtClean="0"/>
              <a:t> - voda v rieke</a:t>
            </a:r>
          </a:p>
          <a:p>
            <a:r>
              <a:rPr lang="sk-SK" sz="1200" dirty="0" smtClean="0">
                <a:hlinkClick r:id="rId13"/>
              </a:rPr>
              <a:t>https://lh3.googleusercontent.com/-SMGhv-Dd9E0/Veh7642_FtI/AAAAAAAAEek/T_O8hnt4iCgUCA72e52AmQpv2mmgc4IAQ/w426-h237/2015%2B-%2B1</a:t>
            </a:r>
            <a:r>
              <a:rPr lang="sk-SK" sz="1200" dirty="0" smtClean="0"/>
              <a:t> – zamrznuté jazero</a:t>
            </a:r>
          </a:p>
          <a:p>
            <a:r>
              <a:rPr lang="sk-SK" sz="1200" dirty="0" smtClean="0">
                <a:hlinkClick r:id="rId14"/>
              </a:rPr>
              <a:t>https://media.giphy.com/media/Yxf8YP0fL1pW8/giphy.gif</a:t>
            </a:r>
            <a:r>
              <a:rPr lang="sk-SK" sz="1200" dirty="0" smtClean="0"/>
              <a:t> - hmla</a:t>
            </a:r>
          </a:p>
          <a:p>
            <a:r>
              <a:rPr lang="sk-SK" sz="1200" dirty="0" smtClean="0">
                <a:hlinkClick r:id="rId15"/>
              </a:rPr>
              <a:t>http://2.bp.blogspot.com/-AWXNP45_lwo/TdW4k09opBI/AAAAAAAAAI0/1AcfwqHlR2A/s1600/Water%2BConference%2BAnimation-%2BWATER%2BCYCLE.gif</a:t>
            </a:r>
            <a:r>
              <a:rPr lang="sk-SK" sz="1200" dirty="0" smtClean="0"/>
              <a:t> – kolobeh vody v prírode</a:t>
            </a:r>
          </a:p>
          <a:p>
            <a:r>
              <a:rPr lang="sk-SK" sz="1200" dirty="0" smtClean="0">
                <a:hlinkClick r:id="rId16"/>
              </a:rPr>
              <a:t>http://66.media.tumblr.com/20cbc17ff10996b2110999cf25660842/tumblr_n4m447cqkU1rvs9wso1_500.gif</a:t>
            </a:r>
            <a:r>
              <a:rPr lang="sk-SK" sz="1200" dirty="0" smtClean="0"/>
              <a:t> - dych v zime</a:t>
            </a:r>
            <a:endParaRPr lang="sk-SK" sz="1200" dirty="0"/>
          </a:p>
        </p:txBody>
      </p:sp>
      <p:sp>
        <p:nvSpPr>
          <p:cNvPr id="3" name="BlokTextu 2"/>
          <p:cNvSpPr txBox="1"/>
          <p:nvPr/>
        </p:nvSpPr>
        <p:spPr>
          <a:xfrm>
            <a:off x="3571868" y="285728"/>
            <a:ext cx="95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71472" y="857232"/>
            <a:ext cx="528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Prírodoveda pre 3.ročník – PaedDr. A. </a:t>
            </a:r>
            <a:r>
              <a:rPr lang="sk-SK" dirty="0" err="1" smtClean="0"/>
              <a:t>Wiegerová</a:t>
            </a:r>
            <a:r>
              <a:rPr lang="sk-SK" dirty="0" smtClean="0"/>
              <a:t> a kol.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0" y="1714488"/>
            <a:ext cx="9144000" cy="30003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		Prečo je tabuľa po umytí o chvíľu suchá? </a:t>
            </a:r>
          </a:p>
          <a:p>
            <a:pPr marL="342900" lvl="0" indent="-342900">
              <a:spcBef>
                <a:spcPct val="20000"/>
              </a:spcBef>
            </a:pPr>
            <a:r>
              <a:rPr lang="sk-SK" sz="3200" dirty="0">
                <a:latin typeface="Century Schoolbook" pitchFamily="18" charset="0"/>
              </a:rPr>
              <a:t>	</a:t>
            </a:r>
            <a:r>
              <a:rPr lang="sk-SK" sz="3200" dirty="0" smtClean="0">
                <a:latin typeface="Century Schoolbook" pitchFamily="18" charset="0"/>
              </a:rPr>
              <a:t>	Čo sa stalo s vodou?</a:t>
            </a:r>
          </a:p>
          <a:p>
            <a:pPr marL="342900" lvl="0" indent="-342900">
              <a:spcBef>
                <a:spcPct val="20000"/>
              </a:spcBef>
            </a:pPr>
            <a:r>
              <a:rPr lang="sk-SK" sz="3200" dirty="0">
                <a:latin typeface="Century Schoolbook" pitchFamily="18" charset="0"/>
              </a:rPr>
              <a:t>	</a:t>
            </a:r>
            <a:r>
              <a:rPr lang="sk-SK" sz="3200" dirty="0" smtClean="0">
                <a:latin typeface="Century Schoolbook" pitchFamily="18" charset="0"/>
              </a:rPr>
              <a:t>	Kam </a:t>
            </a:r>
            <a:r>
              <a:rPr lang="sk-SK" sz="3200" dirty="0">
                <a:latin typeface="Century Schoolbook" pitchFamily="18" charset="0"/>
              </a:rPr>
              <a:t>zmizne voda z mláky? </a:t>
            </a:r>
            <a:endParaRPr lang="sk-SK" sz="3200" dirty="0" smtClean="0">
              <a:latin typeface="Century Schoolbook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sk-SK" sz="3200" dirty="0">
                <a:latin typeface="Century Schoolbook" pitchFamily="18" charset="0"/>
              </a:rPr>
              <a:t>	</a:t>
            </a:r>
            <a:r>
              <a:rPr lang="sk-SK" sz="3200" dirty="0" smtClean="0">
                <a:latin typeface="Century Schoolbook" pitchFamily="18" charset="0"/>
              </a:rPr>
              <a:t>	Voda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sa zmenila na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vodnú paru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. 	Vyparila 	sa. </a:t>
            </a:r>
          </a:p>
          <a:p>
            <a:r>
              <a:rPr lang="sk-SK" sz="3200" dirty="0" smtClean="0">
                <a:latin typeface="Century Schoolbook" pitchFamily="18" charset="0"/>
              </a:rPr>
              <a:t>     	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pic>
        <p:nvPicPr>
          <p:cNvPr id="15362" name="Picture 2" descr="Výsledok vyhľadávania obrázkov pre dopyt puddle animation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286388"/>
            <a:ext cx="2095500" cy="2095501"/>
          </a:xfrm>
          <a:prstGeom prst="rect">
            <a:avLst/>
          </a:prstGeom>
          <a:noFill/>
        </p:spPr>
      </p:pic>
      <p:pic>
        <p:nvPicPr>
          <p:cNvPr id="15364" name="Picture 4" descr="Výsledok vyhľadávania obrázkov pre dopyt cleaning chalkboard anim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786322"/>
            <a:ext cx="3690924" cy="1876741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71472" y="357166"/>
            <a:ext cx="857252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AKO SA MENIA KVAPALINY?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0" y="428604"/>
            <a:ext cx="9144000" cy="27146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		</a:t>
            </a:r>
            <a:r>
              <a:rPr lang="sk-SK" sz="3200" dirty="0" smtClean="0">
                <a:latin typeface="Century Schoolbook" pitchFamily="18" charset="0"/>
              </a:rPr>
              <a:t>Niekedy </a:t>
            </a:r>
            <a:r>
              <a:rPr lang="sk-SK" sz="3200" dirty="0">
                <a:latin typeface="Century Schoolbook" pitchFamily="18" charset="0"/>
              </a:rPr>
              <a:t>je tak veľa vodnej pary </a:t>
            </a:r>
            <a:r>
              <a:rPr lang="sk-SK" sz="3200" dirty="0" smtClean="0">
                <a:latin typeface="Century Schoolbook" pitchFamily="18" charset="0"/>
              </a:rPr>
              <a:t>                 	vo vzduchu, že sa vytvoria drobné   	kvapôčky a tie je vidieť. Voláme ich </a:t>
            </a:r>
            <a:r>
              <a:rPr lang="sk-SK" sz="3200" b="1" dirty="0" smtClean="0">
                <a:solidFill>
                  <a:srgbClr val="003300"/>
                </a:solidFill>
                <a:latin typeface="Century Schoolbook" pitchFamily="18" charset="0"/>
              </a:rPr>
              <a:t>hmla</a:t>
            </a:r>
            <a:r>
              <a:rPr lang="sk-SK" sz="3200" b="1" dirty="0" smtClean="0">
                <a:latin typeface="Century Schoolbook" pitchFamily="18" charset="0"/>
              </a:rPr>
              <a:t>.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pic>
        <p:nvPicPr>
          <p:cNvPr id="17410" name="Picture 2" descr="Súvisiaci obráz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7358114" cy="4135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285720" y="428604"/>
            <a:ext cx="8858280" cy="621510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	Vodná para je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plynná</a:t>
            </a:r>
            <a:r>
              <a:rPr kumimoji="0" lang="sk-SK" sz="32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 látka </a:t>
            </a: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-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entury Schoolbook" pitchFamily="18" charset="0"/>
              </a:rPr>
              <a:t>plyn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. Plynná látka vždy zaplní priestor.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200" dirty="0">
                <a:latin typeface="Century Schoolbook" pitchFamily="18" charset="0"/>
              </a:rPr>
              <a:t>	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Zmenu vody na plyn môžeme pozorovať, keď varíme napríklad vodu na čaj. Po otvorení čajníka sa von tlačí para.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200" dirty="0">
                <a:latin typeface="Century Schoolbook" pitchFamily="18" charset="0"/>
              </a:rPr>
              <a:t>	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itchFamily="18" charset="0"/>
              </a:rPr>
              <a:t>Kvapalina sa vyparovaním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200" dirty="0">
                <a:solidFill>
                  <a:srgbClr val="C00000"/>
                </a:solidFill>
                <a:latin typeface="Century Schoolbook" pitchFamily="18" charset="0"/>
              </a:rPr>
              <a:t>	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itchFamily="18" charset="0"/>
              </a:rPr>
              <a:t>mení na plynnú látku.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pic>
        <p:nvPicPr>
          <p:cNvPr id="14338" name="Picture 2" descr="Výsledok vyhľadávania obrázkov pre dopyt boiling water in a teapo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1" y="2714620"/>
            <a:ext cx="4439515" cy="3877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0" y="1214422"/>
            <a:ext cx="9144000" cy="3000396"/>
          </a:xfrm>
          <a:prstGeom prst="rect">
            <a:avLst/>
          </a:prstGeom>
        </p:spPr>
        <p:txBody>
          <a:bodyPr/>
          <a:lstStyle/>
          <a:p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	</a:t>
            </a:r>
            <a:r>
              <a:rPr lang="sk-SK" sz="3200" dirty="0" smtClean="0">
                <a:latin typeface="Century Schoolbook" pitchFamily="18" charset="0"/>
              </a:rPr>
              <a:t>Keď chceme vodnú paru opäť zmeniť 	</a:t>
            </a:r>
          </a:p>
          <a:p>
            <a:r>
              <a:rPr lang="sk-SK" sz="3200" dirty="0">
                <a:latin typeface="Century Schoolbook" pitchFamily="18" charset="0"/>
              </a:rPr>
              <a:t>	</a:t>
            </a:r>
            <a:r>
              <a:rPr lang="sk-SK" sz="3200" dirty="0" smtClean="0">
                <a:latin typeface="Century Schoolbook" pitchFamily="18" charset="0"/>
              </a:rPr>
              <a:t>na vodu, musíme ju ochladiť. </a:t>
            </a:r>
          </a:p>
          <a:p>
            <a:r>
              <a:rPr lang="sk-SK" sz="3200" dirty="0">
                <a:latin typeface="Century Schoolbook" pitchFamily="18" charset="0"/>
              </a:rPr>
              <a:t>	</a:t>
            </a:r>
            <a:r>
              <a:rPr lang="sk-SK" sz="3200" dirty="0" smtClean="0">
                <a:latin typeface="Century Schoolbook" pitchFamily="18" charset="0"/>
              </a:rPr>
              <a:t>Ochladená para sa mení na vodu a 	kvapká.</a:t>
            </a:r>
          </a:p>
          <a:p>
            <a:r>
              <a:rPr lang="sk-SK" sz="3200" dirty="0">
                <a:latin typeface="Century Schoolbook" pitchFamily="18" charset="0"/>
              </a:rPr>
              <a:t>	</a:t>
            </a:r>
            <a:r>
              <a:rPr lang="sk-SK" sz="3200" dirty="0" smtClean="0">
                <a:latin typeface="Century Schoolbook" pitchFamily="18" charset="0"/>
              </a:rPr>
              <a:t>V chladných dňoch sa rosia okná. Vodná 	para zo vzduchu sa ochladila a znovu sa 	zmenila na vodu.</a:t>
            </a:r>
            <a:endParaRPr lang="sk-SK" sz="3200" dirty="0" smtClean="0">
              <a:latin typeface="Century Schoolbook" pitchFamily="18" charset="0"/>
            </a:endParaRPr>
          </a:p>
          <a:p>
            <a:r>
              <a:rPr lang="sk-SK" sz="3200" dirty="0" smtClean="0">
                <a:latin typeface="Century Schoolbook" pitchFamily="18" charset="0"/>
              </a:rPr>
              <a:t>     	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71472" y="357166"/>
            <a:ext cx="857252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SKVAPALŇOVANIE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18434" name="Picture 2" descr="Výsledok vyhľadávania obrázkov pre dopyt conversion of water to st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636"/>
            <a:ext cx="2857500" cy="1609726"/>
          </a:xfrm>
          <a:prstGeom prst="rect">
            <a:avLst/>
          </a:prstGeom>
          <a:noFill/>
        </p:spPr>
      </p:pic>
      <p:pic>
        <p:nvPicPr>
          <p:cNvPr id="18436" name="Picture 4" descr="Výsledok vyhľadávania obrázkov pre dopyt conversion of water to ste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652835"/>
            <a:ext cx="3571868" cy="201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6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00108"/>
            <a:ext cx="8715404" cy="4525963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dirty="0" smtClean="0">
                <a:latin typeface="Century Schoolbook" pitchFamily="18" charset="0"/>
              </a:rPr>
              <a:t>Voda </a:t>
            </a:r>
            <a:r>
              <a:rPr lang="sk-SK" dirty="0" smtClean="0">
                <a:latin typeface="Century Schoolbook" pitchFamily="18" charset="0"/>
              </a:rPr>
              <a:t>v prírode </a:t>
            </a:r>
            <a:r>
              <a:rPr lang="sk-SK" dirty="0" smtClean="0">
                <a:latin typeface="Century Schoolbook" pitchFamily="18" charset="0"/>
              </a:rPr>
              <a:t>má rôzne podoby.              Vo </a:t>
            </a:r>
            <a:r>
              <a:rPr lang="sk-SK" dirty="0" smtClean="0">
                <a:latin typeface="Century Schoolbook" pitchFamily="18" charset="0"/>
              </a:rPr>
              <a:t>vzduchu </a:t>
            </a:r>
            <a:r>
              <a:rPr lang="sk-SK" dirty="0" smtClean="0">
                <a:latin typeface="Century Schoolbook" pitchFamily="18" charset="0"/>
              </a:rPr>
              <a:t>je veľa </a:t>
            </a:r>
            <a:r>
              <a:rPr lang="sk-SK" dirty="0" smtClean="0">
                <a:latin typeface="Century Schoolbook" pitchFamily="18" charset="0"/>
              </a:rPr>
              <a:t>drobných kvapôčiek, </a:t>
            </a:r>
            <a:r>
              <a:rPr lang="sk-SK" dirty="0" smtClean="0">
                <a:latin typeface="Century Schoolbook" pitchFamily="18" charset="0"/>
              </a:rPr>
              <a:t>ktoré tvoria </a:t>
            </a:r>
            <a:r>
              <a:rPr lang="sk-SK" dirty="0" smtClean="0">
                <a:latin typeface="Century Schoolbook" pitchFamily="18" charset="0"/>
              </a:rPr>
              <a:t>hmlu. </a:t>
            </a:r>
            <a:endParaRPr lang="sk-SK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sk-SK" dirty="0">
                <a:latin typeface="Century Schoolbook" pitchFamily="18" charset="0"/>
              </a:rPr>
              <a:t>	</a:t>
            </a:r>
            <a:r>
              <a:rPr lang="sk-SK" dirty="0" smtClean="0">
                <a:latin typeface="Century Schoolbook" pitchFamily="18" charset="0"/>
              </a:rPr>
              <a:t>Na </a:t>
            </a:r>
            <a:r>
              <a:rPr lang="sk-SK" dirty="0" smtClean="0">
                <a:latin typeface="Century Schoolbook" pitchFamily="18" charset="0"/>
              </a:rPr>
              <a:t>jeseň často mrholí. </a:t>
            </a:r>
            <a:endParaRPr lang="sk-SK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sk-SK" dirty="0">
                <a:latin typeface="Century Schoolbook" pitchFamily="18" charset="0"/>
              </a:rPr>
              <a:t>	</a:t>
            </a:r>
            <a:r>
              <a:rPr lang="sk-SK" dirty="0" smtClean="0">
                <a:latin typeface="Century Schoolbook" pitchFamily="18" charset="0"/>
              </a:rPr>
              <a:t>V </a:t>
            </a:r>
            <a:r>
              <a:rPr lang="sk-SK" dirty="0" smtClean="0">
                <a:latin typeface="Century Schoolbook" pitchFamily="18" charset="0"/>
              </a:rPr>
              <a:t>zime padá sneh. Tvorí sa námraza. Voda v jazerách zamŕza. Na domoch visia cencúle.</a:t>
            </a:r>
            <a:endParaRPr lang="sk-SK" dirty="0">
              <a:latin typeface="Century Schoolbook" pitchFamily="18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71472" y="214290"/>
            <a:ext cx="857252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VODA V PRÍRODE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19458" name="Picture 2" descr="Výsledok vyhľadávania obrázkov pre dopyt drizzle rain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84"/>
            <a:ext cx="3152009" cy="1968527"/>
          </a:xfrm>
          <a:prstGeom prst="rect">
            <a:avLst/>
          </a:prstGeom>
          <a:noFill/>
        </p:spPr>
      </p:pic>
      <p:pic>
        <p:nvPicPr>
          <p:cNvPr id="19460" name="Picture 4" descr="Výsledok vyhľadávania obrázkov pre dopyt snow 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500570"/>
            <a:ext cx="2514584" cy="2165336"/>
          </a:xfrm>
          <a:prstGeom prst="rect">
            <a:avLst/>
          </a:prstGeom>
          <a:noFill/>
        </p:spPr>
      </p:pic>
      <p:pic>
        <p:nvPicPr>
          <p:cNvPr id="19462" name="Picture 6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143380"/>
            <a:ext cx="2208937" cy="2488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83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4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0" y="428604"/>
            <a:ext cx="8715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Voda v prírode sa vyskytuje ako: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200" dirty="0">
                <a:latin typeface="Century Schoolbook" pitchFamily="18" charset="0"/>
              </a:rPr>
              <a:t>	</a:t>
            </a:r>
            <a:r>
              <a:rPr lang="sk-SK" sz="3200" dirty="0" smtClean="0">
                <a:latin typeface="Century Schoolbook" pitchFamily="18" charset="0"/>
              </a:rPr>
              <a:t>-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kvapalná látka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– voda v jazerách, riekach, dážď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	-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pevná látka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- ľad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	-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plynná látka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– hmly, vodná para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  <p:pic>
        <p:nvPicPr>
          <p:cNvPr id="20482" name="Picture 2" descr="Výsledok vyhľadávania obrázkov pre dopyt flowing water in the river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3071834" cy="3071834"/>
          </a:xfrm>
          <a:prstGeom prst="rect">
            <a:avLst/>
          </a:prstGeom>
          <a:noFill/>
        </p:spPr>
      </p:pic>
      <p:pic>
        <p:nvPicPr>
          <p:cNvPr id="20484" name="Picture 4" descr="Súvisiaci obrázo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857760"/>
            <a:ext cx="3296835" cy="1547810"/>
          </a:xfrm>
          <a:prstGeom prst="rect">
            <a:avLst/>
          </a:prstGeom>
          <a:noFill/>
        </p:spPr>
      </p:pic>
      <p:pic>
        <p:nvPicPr>
          <p:cNvPr id="20486" name="Picture 6" descr="Súvisiaci obrázo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429000"/>
            <a:ext cx="1944241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8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85720" y="0"/>
            <a:ext cx="857252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dirty="0" smtClean="0">
                <a:solidFill>
                  <a:srgbClr val="C00000"/>
                </a:solidFill>
                <a:latin typeface="Century Schoolbook" pitchFamily="18" charset="0"/>
                <a:ea typeface="+mj-ea"/>
                <a:cs typeface="+mj-cs"/>
              </a:rPr>
              <a:t>KOLOBEH VODY V PRÍRODE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22530" name="Picture 2" descr="Súvisiaci obráz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7"/>
            <a:ext cx="7786742" cy="5663085"/>
          </a:xfrm>
          <a:prstGeom prst="rect">
            <a:avLst/>
          </a:prstGeom>
          <a:noFill/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642910" y="5572140"/>
            <a:ext cx="207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 dirty="0"/>
              <a:t>vyparovanie</a:t>
            </a:r>
          </a:p>
        </p:txBody>
      </p:sp>
      <p:sp>
        <p:nvSpPr>
          <p:cNvPr id="5" name="TextovéPole 9"/>
          <p:cNvSpPr txBox="1">
            <a:spLocks noChangeArrowheads="1"/>
          </p:cNvSpPr>
          <p:nvPr/>
        </p:nvSpPr>
        <p:spPr bwMode="auto">
          <a:xfrm>
            <a:off x="3857625" y="928688"/>
            <a:ext cx="2500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 dirty="0"/>
              <a:t>skvapalňovanie (kondenzácia)</a:t>
            </a:r>
          </a:p>
        </p:txBody>
      </p:sp>
      <p:sp>
        <p:nvSpPr>
          <p:cNvPr id="7" name="TextovéPole 8"/>
          <p:cNvSpPr txBox="1">
            <a:spLocks noChangeArrowheads="1"/>
          </p:cNvSpPr>
          <p:nvPr/>
        </p:nvSpPr>
        <p:spPr bwMode="auto">
          <a:xfrm>
            <a:off x="7286644" y="4071942"/>
            <a:ext cx="121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 dirty="0"/>
              <a:t>zrážky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214282" y="428604"/>
            <a:ext cx="86439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Prečo nám v chladnom počasí vychádza para z úst?</a:t>
            </a:r>
          </a:p>
          <a:p>
            <a:pPr marL="342900" lvl="0" indent="-342900">
              <a:spcBef>
                <a:spcPct val="20000"/>
              </a:spcBef>
            </a:pPr>
            <a:r>
              <a:rPr lang="sk-SK" sz="3200" dirty="0" smtClean="0">
                <a:latin typeface="Century Schoolbook" pitchFamily="18" charset="0"/>
              </a:rPr>
              <a:t>	</a:t>
            </a:r>
            <a:r>
              <a:rPr lang="sk-SK" sz="3200" dirty="0" smtClean="0"/>
              <a:t> </a:t>
            </a:r>
            <a:r>
              <a:rPr lang="sk-SK" sz="3200" dirty="0" smtClean="0">
                <a:latin typeface="Century Schoolbook" pitchFamily="18" charset="0"/>
              </a:rPr>
              <a:t>Ľudské telo obsahuje vodu a tá sa ako vodná para vyskytuje aj v dychu.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	Keď dýchnete na zrkadlo, čo sa stane?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	Najviac</a:t>
            </a:r>
            <a:r>
              <a:rPr kumimoji="0" lang="sk-S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oblakov sa tvorí nad lesmi, keď je teplo.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  <p:pic>
        <p:nvPicPr>
          <p:cNvPr id="24580" name="Picture 4" descr="Výsledok vyhľadávania obrázkov pre dopyt breath in winter animated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4000504"/>
            <a:ext cx="458128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194</Words>
  <Application>Microsoft Office PowerPoint</Application>
  <PresentationFormat>Prezentácia na obrazovke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PC</cp:lastModifiedBy>
  <cp:revision>1</cp:revision>
  <dcterms:created xsi:type="dcterms:W3CDTF">2016-11-29T16:41:41Z</dcterms:created>
  <dcterms:modified xsi:type="dcterms:W3CDTF">2016-11-29T19:45:16Z</dcterms:modified>
</cp:coreProperties>
</file>