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58" r:id="rId4"/>
    <p:sldId id="260" r:id="rId5"/>
    <p:sldId id="261" r:id="rId6"/>
    <p:sldId id="262" r:id="rId7"/>
    <p:sldId id="264" r:id="rId8"/>
    <p:sldId id="263" r:id="rId9"/>
    <p:sldId id="265" r:id="rId10"/>
    <p:sldId id="267" r:id="rId11"/>
    <p:sldId id="268" r:id="rId12"/>
    <p:sldId id="269" r:id="rId13"/>
    <p:sldId id="271" r:id="rId14"/>
    <p:sldId id="270" r:id="rId15"/>
    <p:sldId id="266" r:id="rId16"/>
    <p:sldId id="257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929D1-4194-409D-AFE9-3B2178EA61A0}" type="datetimeFigureOut">
              <a:rPr lang="sk-SK" smtClean="0"/>
              <a:t>16. 1. 2018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5D078-72FA-4A57-B0B2-D5E1D152B7DD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7412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D4D1DD-A8DA-4C57-8673-BBC60E2C8F9E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sk-S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7412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D4D1DD-A8DA-4C57-8673-BBC60E2C8F9E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sk-S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F581-8909-4DD2-AF8A-BC7368FAA990}" type="datetime8">
              <a:rPr lang="sk-SK" smtClean="0"/>
              <a:t>16. 1. 2018 19:00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D098-9571-44E9-AE1E-24DE0F5CE6B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7CC2-C843-4A06-8564-0F722727AB3A}" type="datetime8">
              <a:rPr lang="sk-SK" smtClean="0"/>
              <a:t>16. 1. 2018 19:00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D098-9571-44E9-AE1E-24DE0F5CE6B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579A-E560-4D25-974C-8896F30EEFF1}" type="datetime8">
              <a:rPr lang="sk-SK" smtClean="0"/>
              <a:t>16. 1. 2018 19:00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D098-9571-44E9-AE1E-24DE0F5CE6B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2DA8-926A-4D95-8C4E-67E076F332DF}" type="datetime8">
              <a:rPr lang="sk-SK" smtClean="0"/>
              <a:t>16. 1. 2018 19:00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D098-9571-44E9-AE1E-24DE0F5CE6B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4BC5-129C-407F-912E-50798FAE6D47}" type="datetime8">
              <a:rPr lang="sk-SK" smtClean="0"/>
              <a:t>16. 1. 2018 19:00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D098-9571-44E9-AE1E-24DE0F5CE6B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A09B-7A14-4B79-9472-45872F93235B}" type="datetime8">
              <a:rPr lang="sk-SK" smtClean="0"/>
              <a:t>16. 1. 2018 19:00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D098-9571-44E9-AE1E-24DE0F5CE6B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3E8B-7B80-4C27-BAA8-1A5CBB544DEC}" type="datetime8">
              <a:rPr lang="sk-SK" smtClean="0"/>
              <a:t>16. 1. 2018 19:00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D098-9571-44E9-AE1E-24DE0F5CE6B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3E2E-B37D-4F8F-9327-F1E8A3985B97}" type="datetime8">
              <a:rPr lang="sk-SK" smtClean="0"/>
              <a:t>16. 1. 2018 19:00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D098-9571-44E9-AE1E-24DE0F5CE6B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65D4-C890-4C74-BACB-23FA8F6C8BE6}" type="datetime8">
              <a:rPr lang="sk-SK" smtClean="0"/>
              <a:t>16. 1. 2018 19:00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D098-9571-44E9-AE1E-24DE0F5CE6B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C82B-7EF3-4D3E-8AF6-8A3C7A12E758}" type="datetime8">
              <a:rPr lang="sk-SK" smtClean="0"/>
              <a:t>16. 1. 2018 19:00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D098-9571-44E9-AE1E-24DE0F5CE6B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DB23-382B-427E-B35F-9A82F217C9A0}" type="datetime8">
              <a:rPr lang="sk-SK" smtClean="0"/>
              <a:t>16. 1. 2018 19:00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D098-9571-44E9-AE1E-24DE0F5CE6B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E6C55-DD82-4B70-81F1-4FC1B39D252F}" type="datetime8">
              <a:rPr lang="sk-SK" smtClean="0"/>
              <a:t>16. 1. 2018 19:00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CD098-9571-44E9-AE1E-24DE0F5CE6BF}" type="slidenum">
              <a:rPr lang="sk-SK" smtClean="0"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cdn.tinybuddha.com/wp-content/uploads/2015/04/Happiness.jpg" TargetMode="External"/><Relationship Id="rId13" Type="http://schemas.openxmlformats.org/officeDocument/2006/relationships/hyperlink" Target="http://www.changemedia.net.au/images/cms/sections/03_production/Lights/Basics/morning.jpg" TargetMode="External"/><Relationship Id="rId18" Type="http://schemas.openxmlformats.org/officeDocument/2006/relationships/hyperlink" Target="https://image.slidesharecdn.com/whydoesitseemsthatthesunmove-140522061032-phpapp01/95/why-does-it-seems-that-the-sun-move-9-638.jpg?cb=1400739073" TargetMode="External"/><Relationship Id="rId3" Type="http://schemas.openxmlformats.org/officeDocument/2006/relationships/hyperlink" Target="https://clutterbusting.com/wp-content/uploads/2016/12/Feature3_image2_vitD.jpeg" TargetMode="External"/><Relationship Id="rId7" Type="http://schemas.openxmlformats.org/officeDocument/2006/relationships/hyperlink" Target="https://78.media.tumblr.com/68384952d423094e15025dff88d3637d/tumblr_op0ud8Uq8Q1rchkzlo1_r1_500.gif" TargetMode="External"/><Relationship Id="rId12" Type="http://schemas.openxmlformats.org/officeDocument/2006/relationships/hyperlink" Target="https://cdn.komensky.sk/thumb.php?server=svk&amp;id=227175&amp;type=4&amp;thumb=5" TargetMode="External"/><Relationship Id="rId17" Type="http://schemas.openxmlformats.org/officeDocument/2006/relationships/hyperlink" Target="http://www.changemedia.net.au/images/cms/sections/03_production/Lights/Basics/evening.jpg" TargetMode="External"/><Relationship Id="rId2" Type="http://schemas.openxmlformats.org/officeDocument/2006/relationships/hyperlink" Target="https://www.globalhealingcenter.com/natural-health/wp-content/uploads/2013/04/sunlight.jpg" TargetMode="External"/><Relationship Id="rId16" Type="http://schemas.openxmlformats.org/officeDocument/2006/relationships/hyperlink" Target="http://www.fe.hku.hk/telec/pgram/1-tt/1061f/-015/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edia.giphy.com/media/mYUWp7Ed7wttS/giphy.gif" TargetMode="External"/><Relationship Id="rId11" Type="http://schemas.openxmlformats.org/officeDocument/2006/relationships/hyperlink" Target="https://images.fineartamerica.com/images-medium-large/children-sunbathing-mauro-fermariello.jpg" TargetMode="External"/><Relationship Id="rId5" Type="http://schemas.openxmlformats.org/officeDocument/2006/relationships/hyperlink" Target="https://i.imgur.com/TZmVbAR.gif" TargetMode="External"/><Relationship Id="rId15" Type="http://schemas.openxmlformats.org/officeDocument/2006/relationships/hyperlink" Target="http://www.fe.hku.hk/telec/pgram/1-tt/1061f/-015/2.jpg" TargetMode="External"/><Relationship Id="rId10" Type="http://schemas.openxmlformats.org/officeDocument/2006/relationships/hyperlink" Target="http://www.mobilmusic.ru/mfile/6b/0b/ea/715316.jpg" TargetMode="External"/><Relationship Id="rId4" Type="http://schemas.openxmlformats.org/officeDocument/2006/relationships/hyperlink" Target="http://www.asterostep.eu/OUTREACH/ASTEROSEISMOLOGY/GIFs/sun_oscillate.gif" TargetMode="External"/><Relationship Id="rId9" Type="http://schemas.openxmlformats.org/officeDocument/2006/relationships/hyperlink" Target="http://www.everbluetraining.com/sites/default/files/Solar_1.jpg" TargetMode="External"/><Relationship Id="rId14" Type="http://schemas.openxmlformats.org/officeDocument/2006/relationships/hyperlink" Target="http://www.mikulashalasz.sk/sites/default/files/imagepicker/1/citaty-o-cieloch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ýsledok vyhľadávania obrázkov pre dopyt the sunshine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1142976" y="285728"/>
            <a:ext cx="7772400" cy="2798762"/>
          </a:xfrm>
        </p:spPr>
        <p:txBody>
          <a:bodyPr>
            <a:noAutofit/>
          </a:bodyPr>
          <a:lstStyle/>
          <a:p>
            <a:r>
              <a:rPr lang="sk-SK" sz="9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askerville Old Face" pitchFamily="18" charset="0"/>
              </a:rPr>
              <a:t>Prečo Slnko svieti a hreje?</a:t>
            </a:r>
            <a:endParaRPr lang="sk-SK" sz="9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643174" y="6315068"/>
            <a:ext cx="4286280" cy="5429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dirty="0" smtClean="0">
                <a:solidFill>
                  <a:schemeClr val="tx1"/>
                </a:solidFill>
              </a:rPr>
              <a:t>© Mgr. Danka Spišáková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B4AB-8B42-4DD9-BABB-DB701BBC96A9}" type="datetime8">
              <a:rPr lang="sk-SK" smtClean="0"/>
              <a:t>16. 1. 2018 19:00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142844" y="214290"/>
            <a:ext cx="871543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9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+mj-cs"/>
              </a:rPr>
              <a:t>Na poludnie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214282" y="4143380"/>
            <a:ext cx="892971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4400" dirty="0" smtClean="0">
                <a:solidFill>
                  <a:schemeClr val="bg1"/>
                </a:solidFill>
              </a:rPr>
              <a:t> </a:t>
            </a:r>
            <a:r>
              <a:rPr lang="sk-SK" sz="4000" dirty="0" smtClean="0">
                <a:solidFill>
                  <a:schemeClr val="bg1"/>
                </a:solidFill>
              </a:rPr>
              <a:t>Slnko je vysoko,</a:t>
            </a:r>
          </a:p>
          <a:p>
            <a:pPr>
              <a:buFont typeface="Arial" pitchFamily="34" charset="0"/>
              <a:buChar char="•"/>
            </a:pPr>
            <a:r>
              <a:rPr lang="sk-SK" sz="4000" dirty="0" smtClean="0">
                <a:solidFill>
                  <a:schemeClr val="bg1"/>
                </a:solidFill>
              </a:rPr>
              <a:t> lúče dopadajú takmer priamo na hlavu, hrejú silno,</a:t>
            </a:r>
          </a:p>
          <a:p>
            <a:pPr>
              <a:buFont typeface="Arial" pitchFamily="34" charset="0"/>
              <a:buChar char="•"/>
            </a:pPr>
            <a:r>
              <a:rPr lang="sk-SK" sz="4000" dirty="0">
                <a:solidFill>
                  <a:schemeClr val="bg1"/>
                </a:solidFill>
              </a:rPr>
              <a:t> </a:t>
            </a:r>
            <a:r>
              <a:rPr lang="sk-SK" sz="4000" dirty="0" smtClean="0">
                <a:solidFill>
                  <a:schemeClr val="bg1"/>
                </a:solidFill>
              </a:rPr>
              <a:t>tiene sú najkratšie</a:t>
            </a:r>
            <a:r>
              <a:rPr lang="sk-SK" sz="4000" dirty="0" smtClean="0">
                <a:solidFill>
                  <a:schemeClr val="bg1"/>
                </a:solidFill>
              </a:rPr>
              <a:t>.</a:t>
            </a:r>
            <a:endParaRPr lang="sk-SK" sz="4400" dirty="0" smtClean="0">
              <a:solidFill>
                <a:schemeClr val="bg1"/>
              </a:solidFill>
            </a:endParaRPr>
          </a:p>
        </p:txBody>
      </p:sp>
      <p:pic>
        <p:nvPicPr>
          <p:cNvPr id="24578" name="Picture 2" descr="1.jpg (27062 byte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3952866" cy="1861441"/>
          </a:xfrm>
          <a:prstGeom prst="rect">
            <a:avLst/>
          </a:prstGeom>
          <a:noFill/>
        </p:spPr>
      </p:pic>
      <p:pic>
        <p:nvPicPr>
          <p:cNvPr id="24580" name="Picture 4" descr="Výsledok vyhľadávania obrázkov pre dopyt the sun in the morning and the shadows"/>
          <p:cNvPicPr>
            <a:picLocks noChangeAspect="1" noChangeArrowheads="1"/>
          </p:cNvPicPr>
          <p:nvPr/>
        </p:nvPicPr>
        <p:blipFill>
          <a:blip r:embed="rId3"/>
          <a:srcRect l="32915" t="28184" r="32993" b="6054"/>
          <a:stretch>
            <a:fillRect/>
          </a:stretch>
        </p:blipFill>
        <p:spPr bwMode="auto">
          <a:xfrm>
            <a:off x="5643570" y="1357298"/>
            <a:ext cx="2478218" cy="3589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9EBF-6600-4A0E-8CA4-B0B88EC1861E}" type="datetime8">
              <a:rPr lang="sk-SK" smtClean="0"/>
              <a:t>16. 1. 2018 19:00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142844" y="214290"/>
            <a:ext cx="871543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9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+mj-cs"/>
              </a:rPr>
              <a:t>Večer 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214282" y="4143380"/>
            <a:ext cx="892971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4400" dirty="0" smtClean="0">
                <a:solidFill>
                  <a:schemeClr val="bg1"/>
                </a:solidFill>
              </a:rPr>
              <a:t> </a:t>
            </a:r>
            <a:r>
              <a:rPr lang="sk-SK" sz="4000" dirty="0" smtClean="0">
                <a:solidFill>
                  <a:schemeClr val="bg1"/>
                </a:solidFill>
              </a:rPr>
              <a:t>Slnko je nižšie nad obzorom,</a:t>
            </a:r>
          </a:p>
          <a:p>
            <a:pPr>
              <a:buFont typeface="Arial" pitchFamily="34" charset="0"/>
              <a:buChar char="•"/>
            </a:pPr>
            <a:r>
              <a:rPr lang="sk-SK" sz="4000" dirty="0" smtClean="0">
                <a:solidFill>
                  <a:schemeClr val="bg1"/>
                </a:solidFill>
              </a:rPr>
              <a:t> lúče chladnejšie, </a:t>
            </a:r>
          </a:p>
          <a:p>
            <a:pPr>
              <a:buFont typeface="Arial" pitchFamily="34" charset="0"/>
              <a:buChar char="•"/>
            </a:pPr>
            <a:r>
              <a:rPr lang="sk-SK" sz="4000" dirty="0">
                <a:solidFill>
                  <a:schemeClr val="bg1"/>
                </a:solidFill>
              </a:rPr>
              <a:t> </a:t>
            </a:r>
            <a:r>
              <a:rPr lang="sk-SK" sz="4000" dirty="0" smtClean="0">
                <a:solidFill>
                  <a:schemeClr val="bg1"/>
                </a:solidFill>
              </a:rPr>
              <a:t>začína sa stmievať,</a:t>
            </a:r>
            <a:endParaRPr lang="sk-SK" sz="4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k-SK" sz="4000" dirty="0">
                <a:solidFill>
                  <a:schemeClr val="bg1"/>
                </a:solidFill>
              </a:rPr>
              <a:t> </a:t>
            </a:r>
            <a:r>
              <a:rPr lang="sk-SK" sz="4000" dirty="0" smtClean="0">
                <a:solidFill>
                  <a:schemeClr val="bg1"/>
                </a:solidFill>
              </a:rPr>
              <a:t>tiene sú dlhé</a:t>
            </a:r>
            <a:r>
              <a:rPr lang="sk-SK" sz="4000" dirty="0" smtClean="0">
                <a:solidFill>
                  <a:schemeClr val="bg1"/>
                </a:solidFill>
              </a:rPr>
              <a:t>.</a:t>
            </a:r>
            <a:endParaRPr lang="sk-SK" sz="4400" dirty="0" smtClean="0">
              <a:solidFill>
                <a:schemeClr val="bg1"/>
              </a:solidFill>
            </a:endParaRPr>
          </a:p>
        </p:txBody>
      </p:sp>
      <p:pic>
        <p:nvPicPr>
          <p:cNvPr id="25602" name="Picture 2" descr="Výsledok vyhľadávania obrázkov pre dopyt the sun in the morning and the shadow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5000620" cy="2808682"/>
          </a:xfrm>
          <a:prstGeom prst="rect">
            <a:avLst/>
          </a:prstGeom>
          <a:noFill/>
        </p:spPr>
      </p:pic>
      <p:pic>
        <p:nvPicPr>
          <p:cNvPr id="25604" name="Picture 4" descr="Výsledok vyhľadávania obrázkov pre dopyt the sun in the morning and the shadows"/>
          <p:cNvPicPr>
            <a:picLocks noChangeAspect="1" noChangeArrowheads="1"/>
          </p:cNvPicPr>
          <p:nvPr/>
        </p:nvPicPr>
        <p:blipFill>
          <a:blip r:embed="rId3"/>
          <a:srcRect l="65831" t="29750" r="2429" b="7619"/>
          <a:stretch>
            <a:fillRect/>
          </a:stretch>
        </p:blipFill>
        <p:spPr bwMode="auto">
          <a:xfrm>
            <a:off x="6286512" y="1285860"/>
            <a:ext cx="2652136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4892-7A1E-44B4-8582-B49BCB35DAEB}" type="datetime8">
              <a:rPr lang="sk-SK" smtClean="0"/>
              <a:t>16. 1. 2018 19:00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5400" b="1" dirty="0" smtClean="0">
                <a:solidFill>
                  <a:srgbClr val="FFFF00"/>
                </a:solidFill>
                <a:latin typeface="Baskerville Old Face" pitchFamily="18" charset="0"/>
              </a:rPr>
              <a:t>Prečo Slnko svieti a hreje?</a:t>
            </a:r>
          </a:p>
        </p:txBody>
      </p:sp>
      <p:sp>
        <p:nvSpPr>
          <p:cNvPr id="11267" name="Zástupný symbol obsahu 2"/>
          <p:cNvSpPr>
            <a:spLocks noGrp="1"/>
          </p:cNvSpPr>
          <p:nvPr>
            <p:ph idx="1"/>
          </p:nvPr>
        </p:nvSpPr>
        <p:spPr>
          <a:xfrm>
            <a:off x="214282" y="1500174"/>
            <a:ext cx="8572560" cy="5143536"/>
          </a:xfrm>
        </p:spPr>
        <p:txBody>
          <a:bodyPr>
            <a:normAutofit fontScale="92500"/>
          </a:bodyPr>
          <a:lstStyle/>
          <a:p>
            <a:pPr eaLnBrk="1" hangingPunct="1">
              <a:buFont typeface="Arial" charset="0"/>
              <a:buNone/>
            </a:pPr>
            <a:r>
              <a:rPr lang="sk-SK" dirty="0" smtClean="0">
                <a:solidFill>
                  <a:schemeClr val="bg1"/>
                </a:solidFill>
              </a:rPr>
              <a:t>    </a:t>
            </a:r>
            <a:r>
              <a:rPr lang="sk-SK" sz="4300" i="1" dirty="0" smtClean="0">
                <a:solidFill>
                  <a:schemeClr val="bg1"/>
                </a:solidFill>
              </a:rPr>
              <a:t>Slnko je naša najbližšia hviezda. Skladá sa zo žeravých plynov. Jeho žiarenie dodáva Zemi svetlo a teplo. Slnečné svetlo je druh energie nevyhnutný pre život a pohyb. Teplota vzduchu na Zemi závisí </a:t>
            </a:r>
            <a:r>
              <a:rPr lang="sk-SK" sz="4300" i="1" dirty="0" smtClean="0">
                <a:solidFill>
                  <a:schemeClr val="bg1"/>
                </a:solidFill>
              </a:rPr>
              <a:t>od </a:t>
            </a:r>
            <a:r>
              <a:rPr lang="sk-SK" sz="4300" i="1" dirty="0" smtClean="0">
                <a:solidFill>
                  <a:schemeClr val="bg1"/>
                </a:solidFill>
              </a:rPr>
              <a:t>polohy Slnka a dopadu jeho lúčov. Čím šikmejšie dopadajú lúče na Zem, tým je chladnejšie.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4C7B-252A-48F3-A140-1EE5B3F934A4}" type="datetime8">
              <a:rPr lang="sk-SK" smtClean="0"/>
              <a:t>16. 1. 2018 19:00</a:t>
            </a:fld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285720" y="1071546"/>
            <a:ext cx="8229600" cy="4525963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sk-SK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Čo je Slnko?</a:t>
            </a:r>
            <a:endParaRPr lang="sk-SK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k-SK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sk-SK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Slnko je obrovská guľa. Z čoho je zložená?</a:t>
            </a:r>
            <a:endParaRPr lang="sk-SK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sk-SK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sk-SK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Čo je slnečné svetlo?</a:t>
            </a:r>
            <a:endParaRPr lang="sk-SK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sk-SK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sk-SK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Čo dodáva našej Zemi slnečné žiarenie ?</a:t>
            </a:r>
            <a:endParaRPr lang="sk-SK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rgbClr val="FF0000"/>
                </a:solidFill>
              </a:rPr>
              <a:t>Odpovedz </a:t>
            </a:r>
            <a:r>
              <a:rPr lang="sk-SK" dirty="0" smtClean="0">
                <a:solidFill>
                  <a:srgbClr val="FF0000"/>
                </a:solidFill>
              </a:rPr>
              <a:t>na </a:t>
            </a:r>
            <a:r>
              <a:rPr lang="sk-SK" dirty="0" smtClean="0">
                <a:solidFill>
                  <a:srgbClr val="FF0000"/>
                </a:solidFill>
              </a:rPr>
              <a:t>otázky.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57158" y="1571612"/>
            <a:ext cx="411894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i="1" dirty="0" smtClean="0">
                <a:solidFill>
                  <a:srgbClr val="FF0000"/>
                </a:solidFill>
                <a:latin typeface="+mn-lt"/>
                <a:cs typeface="+mn-cs"/>
              </a:rPr>
              <a:t>Naša najbližšia hviezda.</a:t>
            </a:r>
            <a:endParaRPr lang="sk-SK" sz="3200" i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5" name="BlokTextu 4"/>
          <p:cNvSpPr txBox="1">
            <a:spLocks noChangeArrowheads="1"/>
          </p:cNvSpPr>
          <p:nvPr/>
        </p:nvSpPr>
        <p:spPr bwMode="auto">
          <a:xfrm>
            <a:off x="357158" y="2714620"/>
            <a:ext cx="39276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3200" i="1" dirty="0" smtClean="0">
                <a:solidFill>
                  <a:srgbClr val="FF0000"/>
                </a:solidFill>
                <a:latin typeface="Comic Sans MS" pitchFamily="66" charset="0"/>
              </a:rPr>
              <a:t>Zo žeravých plynov.</a:t>
            </a:r>
            <a:endParaRPr lang="sk-SK" sz="32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BlokTextu 5"/>
          <p:cNvSpPr txBox="1">
            <a:spLocks noChangeArrowheads="1"/>
          </p:cNvSpPr>
          <p:nvPr/>
        </p:nvSpPr>
        <p:spPr bwMode="auto">
          <a:xfrm>
            <a:off x="357158" y="4000504"/>
            <a:ext cx="27735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3200" i="1" dirty="0" smtClean="0">
                <a:solidFill>
                  <a:srgbClr val="FF0000"/>
                </a:solidFill>
                <a:latin typeface="Comic Sans MS" pitchFamily="66" charset="0"/>
              </a:rPr>
              <a:t>Druh energie.</a:t>
            </a:r>
            <a:endParaRPr lang="sk-SK" sz="32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BlokTextu 6"/>
          <p:cNvSpPr txBox="1">
            <a:spLocks noChangeArrowheads="1"/>
          </p:cNvSpPr>
          <p:nvPr/>
        </p:nvSpPr>
        <p:spPr bwMode="auto">
          <a:xfrm>
            <a:off x="357158" y="5286388"/>
            <a:ext cx="81439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3200" i="1" dirty="0" smtClean="0">
                <a:solidFill>
                  <a:srgbClr val="FF0000"/>
                </a:solidFill>
                <a:latin typeface="Comic Sans MS" pitchFamily="66" charset="0"/>
              </a:rPr>
              <a:t>Teplo a svetlo.</a:t>
            </a:r>
            <a:endParaRPr lang="sk-SK" sz="32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BC0D1-A5A3-4A71-8613-4EC828E41FA4}" type="datetime8">
              <a:rPr lang="sk-SK" smtClean="0"/>
              <a:t>16. 1. 2018 19:00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2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0"/>
                            </p:stCondLst>
                            <p:childTnLst>
                              <p:par>
                                <p:cTn id="44" presetID="27" presetClass="entr" presetSubtype="0" fill="hold" nodeType="afterEffect">
                                  <p:stCondLst>
                                    <p:cond delay="37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285720" y="1071546"/>
            <a:ext cx="8229600" cy="4525963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sk-SK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Kedy je tieň počas dňa najkratší?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k-SK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sk-SK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Ktoré ročné obdobie je najteplejšie?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sk-SK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sk-SK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Prečo je vtedy najteplejšie?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sk-SK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sk-SK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Prečo sa niektoré živočíchy ukladajú na zimný spánok?</a:t>
            </a:r>
            <a:endParaRPr lang="sk-SK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rgbClr val="FF0000"/>
                </a:solidFill>
              </a:rPr>
              <a:t>Odpovedz </a:t>
            </a:r>
            <a:r>
              <a:rPr lang="sk-SK" dirty="0" smtClean="0">
                <a:solidFill>
                  <a:srgbClr val="FF0000"/>
                </a:solidFill>
              </a:rPr>
              <a:t>na </a:t>
            </a:r>
            <a:r>
              <a:rPr lang="sk-SK" dirty="0" smtClean="0">
                <a:solidFill>
                  <a:srgbClr val="FF0000"/>
                </a:solidFill>
              </a:rPr>
              <a:t>otázky.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57158" y="1571612"/>
            <a:ext cx="239200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i="1" dirty="0" smtClean="0">
                <a:solidFill>
                  <a:srgbClr val="FF0000"/>
                </a:solidFill>
                <a:latin typeface="+mn-lt"/>
                <a:cs typeface="+mn-cs"/>
              </a:rPr>
              <a:t>Na  poludnie.</a:t>
            </a:r>
            <a:endParaRPr lang="sk-SK" sz="3200" i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5" name="BlokTextu 4"/>
          <p:cNvSpPr txBox="1">
            <a:spLocks noChangeArrowheads="1"/>
          </p:cNvSpPr>
          <p:nvPr/>
        </p:nvSpPr>
        <p:spPr bwMode="auto">
          <a:xfrm>
            <a:off x="357158" y="2714620"/>
            <a:ext cx="11480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3200" i="1" dirty="0" smtClean="0">
                <a:solidFill>
                  <a:srgbClr val="FF0000"/>
                </a:solidFill>
                <a:latin typeface="Comic Sans MS" pitchFamily="66" charset="0"/>
              </a:rPr>
              <a:t>Leto.</a:t>
            </a:r>
            <a:endParaRPr lang="sk-SK" sz="32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BlokTextu 5"/>
          <p:cNvSpPr txBox="1">
            <a:spLocks noChangeArrowheads="1"/>
          </p:cNvSpPr>
          <p:nvPr/>
        </p:nvSpPr>
        <p:spPr bwMode="auto">
          <a:xfrm>
            <a:off x="357158" y="4000504"/>
            <a:ext cx="84128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3200" i="1" dirty="0" smtClean="0">
                <a:solidFill>
                  <a:srgbClr val="FF0000"/>
                </a:solidFill>
                <a:latin typeface="Comic Sans MS" pitchFamily="66" charset="0"/>
              </a:rPr>
              <a:t>Pretože </a:t>
            </a:r>
            <a:r>
              <a:rPr lang="sk-SK" sz="3200" i="1" dirty="0">
                <a:solidFill>
                  <a:srgbClr val="FF0000"/>
                </a:solidFill>
                <a:latin typeface="Comic Sans MS" pitchFamily="66" charset="0"/>
              </a:rPr>
              <a:t>lúče Slnka dopadajú na Zem </a:t>
            </a:r>
            <a:r>
              <a:rPr lang="sk-SK" sz="3200" i="1" dirty="0" smtClean="0">
                <a:solidFill>
                  <a:srgbClr val="FF0000"/>
                </a:solidFill>
                <a:latin typeface="Comic Sans MS" pitchFamily="66" charset="0"/>
              </a:rPr>
              <a:t>kolmo.</a:t>
            </a:r>
            <a:endParaRPr lang="sk-SK" sz="32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BlokTextu 6"/>
          <p:cNvSpPr txBox="1">
            <a:spLocks noChangeArrowheads="1"/>
          </p:cNvSpPr>
          <p:nvPr/>
        </p:nvSpPr>
        <p:spPr bwMode="auto">
          <a:xfrm>
            <a:off x="357158" y="5715016"/>
            <a:ext cx="81439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3200" i="1" dirty="0" smtClean="0">
                <a:solidFill>
                  <a:srgbClr val="FF0000"/>
                </a:solidFill>
                <a:latin typeface="Comic Sans MS" pitchFamily="66" charset="0"/>
              </a:rPr>
              <a:t>Pretože </a:t>
            </a:r>
            <a:r>
              <a:rPr lang="sk-SK" sz="3200" i="1" dirty="0">
                <a:solidFill>
                  <a:srgbClr val="FF0000"/>
                </a:solidFill>
                <a:latin typeface="Comic Sans MS" pitchFamily="66" charset="0"/>
              </a:rPr>
              <a:t>potrebujú pre svoj život </a:t>
            </a:r>
            <a:r>
              <a:rPr lang="sk-SK" sz="3200" i="1" dirty="0" smtClean="0">
                <a:solidFill>
                  <a:srgbClr val="FF0000"/>
                </a:solidFill>
                <a:latin typeface="Comic Sans MS" pitchFamily="66" charset="0"/>
              </a:rPr>
              <a:t>teplo.</a:t>
            </a:r>
            <a:endParaRPr lang="sk-SK" sz="32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9E0D-9BF8-4B47-8A5F-56E8499837FC}" type="datetime8">
              <a:rPr lang="sk-SK" smtClean="0"/>
              <a:t>16. 1. 2018 19:00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8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40"/>
                            </p:stCondLst>
                            <p:childTnLst>
                              <p:par>
                                <p:cTn id="44" presetID="27" presetClass="entr" presetSubtype="0" fill="hold" nodeType="afterEffect">
                                  <p:stCondLst>
                                    <p:cond delay="37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úvisiaci obráz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0" cy="6858000"/>
          </a:xfrm>
          <a:prstGeom prst="rect">
            <a:avLst/>
          </a:prstGeom>
          <a:noFill/>
        </p:spPr>
      </p:pic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DFB5-C489-488A-BA62-F700DD76C5FC}" type="datetime8">
              <a:rPr lang="sk-SK" smtClean="0"/>
              <a:t>16. 1. 2018 19:00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85720" y="1785926"/>
            <a:ext cx="864399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dirty="0" smtClean="0">
                <a:hlinkClick r:id="rId2"/>
              </a:rPr>
              <a:t>https://www.globalhealingcenter.com/natural-health/wp-content/uploads/2013/04/sunlight.jpg</a:t>
            </a:r>
            <a:r>
              <a:rPr lang="sk-SK" sz="1400" dirty="0" smtClean="0"/>
              <a:t> - </a:t>
            </a:r>
            <a:r>
              <a:rPr lang="sk-SK" sz="1400" dirty="0" smtClean="0">
                <a:solidFill>
                  <a:schemeClr val="bg1"/>
                </a:solidFill>
              </a:rPr>
              <a:t>pozadie</a:t>
            </a:r>
          </a:p>
          <a:p>
            <a:r>
              <a:rPr lang="sk-SK" sz="1400" dirty="0" smtClean="0">
                <a:hlinkClick r:id="rId3"/>
              </a:rPr>
              <a:t>https://clutterbusting.com/wp-content/uploads/2016/12/Feature3_image2_vitD.jpeg</a:t>
            </a:r>
            <a:r>
              <a:rPr lang="sk-SK" sz="1400" dirty="0" smtClean="0"/>
              <a:t> </a:t>
            </a:r>
            <a:r>
              <a:rPr lang="sk-SK" sz="1400" dirty="0" smtClean="0">
                <a:solidFill>
                  <a:schemeClr val="bg1"/>
                </a:solidFill>
              </a:rPr>
              <a:t>- pozadie</a:t>
            </a:r>
          </a:p>
          <a:p>
            <a:r>
              <a:rPr lang="sk-SK" sz="1400" dirty="0" smtClean="0">
                <a:solidFill>
                  <a:schemeClr val="bg1"/>
                </a:solidFill>
                <a:hlinkClick r:id="rId4"/>
              </a:rPr>
              <a:t>http://www.asterostep.eu/OUTREACH/ASTEROSEISMOLOGY/GIFs/sun_oscillate.gif</a:t>
            </a:r>
            <a:r>
              <a:rPr lang="sk-SK" sz="1400" dirty="0" smtClean="0">
                <a:solidFill>
                  <a:schemeClr val="bg1"/>
                </a:solidFill>
              </a:rPr>
              <a:t> - Slnko</a:t>
            </a:r>
          </a:p>
          <a:p>
            <a:r>
              <a:rPr lang="sk-SK" sz="1400" dirty="0" smtClean="0">
                <a:solidFill>
                  <a:schemeClr val="bg1"/>
                </a:solidFill>
                <a:hlinkClick r:id="rId5"/>
              </a:rPr>
              <a:t>https://i.imgur.com/TZmVbAR.gif</a:t>
            </a:r>
            <a:r>
              <a:rPr lang="sk-SK" sz="1400" dirty="0" smtClean="0">
                <a:solidFill>
                  <a:schemeClr val="bg1"/>
                </a:solidFill>
              </a:rPr>
              <a:t> - Slnko - solárny systém</a:t>
            </a:r>
          </a:p>
          <a:p>
            <a:r>
              <a:rPr lang="sk-SK" sz="1400" dirty="0" smtClean="0">
                <a:solidFill>
                  <a:schemeClr val="bg1"/>
                </a:solidFill>
                <a:hlinkClick r:id="rId6"/>
              </a:rPr>
              <a:t>https://media.giphy.com/media/mYUWp7Ed7wttS/giphy.gif</a:t>
            </a:r>
            <a:r>
              <a:rPr lang="sk-SK" sz="1400" dirty="0" smtClean="0">
                <a:solidFill>
                  <a:schemeClr val="bg1"/>
                </a:solidFill>
              </a:rPr>
              <a:t> - zloženie</a:t>
            </a:r>
          </a:p>
          <a:p>
            <a:r>
              <a:rPr lang="sk-SK" sz="1400" dirty="0" smtClean="0">
                <a:solidFill>
                  <a:schemeClr val="bg1"/>
                </a:solidFill>
                <a:hlinkClick r:id="rId7"/>
              </a:rPr>
              <a:t>https://78.media.tumblr.com/68384952d423094e15025dff88d3637d/tumblr_op0ud8Uq8Q1rchkzlo1_r1_500.gif</a:t>
            </a:r>
            <a:r>
              <a:rPr lang="sk-SK" sz="1400" dirty="0" smtClean="0">
                <a:solidFill>
                  <a:schemeClr val="bg1"/>
                </a:solidFill>
              </a:rPr>
              <a:t> - východ Slnka</a:t>
            </a:r>
          </a:p>
          <a:p>
            <a:r>
              <a:rPr lang="sk-SK" sz="1400" dirty="0" smtClean="0">
                <a:solidFill>
                  <a:schemeClr val="bg1"/>
                </a:solidFill>
                <a:hlinkClick r:id="rId8"/>
              </a:rPr>
              <a:t>https://cdn.tinybuddha.com/wp-content/uploads/2015/04/Happiness.jpg</a:t>
            </a:r>
            <a:r>
              <a:rPr lang="sk-SK" sz="1400" dirty="0" smtClean="0">
                <a:solidFill>
                  <a:schemeClr val="bg1"/>
                </a:solidFill>
              </a:rPr>
              <a:t> - význam Slnka</a:t>
            </a:r>
          </a:p>
          <a:p>
            <a:r>
              <a:rPr lang="sk-SK" sz="1400" dirty="0" smtClean="0">
                <a:solidFill>
                  <a:schemeClr val="bg1"/>
                </a:solidFill>
                <a:hlinkClick r:id="rId9"/>
              </a:rPr>
              <a:t>http://www.everbluetraining.com/sites/default/files/Solar_1.jpg</a:t>
            </a:r>
            <a:r>
              <a:rPr lang="sk-SK" sz="1400" dirty="0" smtClean="0">
                <a:solidFill>
                  <a:schemeClr val="bg1"/>
                </a:solidFill>
              </a:rPr>
              <a:t> - význam Slnka</a:t>
            </a:r>
          </a:p>
          <a:p>
            <a:r>
              <a:rPr lang="sk-SK" sz="1400" dirty="0" smtClean="0">
                <a:solidFill>
                  <a:schemeClr val="bg1"/>
                </a:solidFill>
                <a:hlinkClick r:id="rId10"/>
              </a:rPr>
              <a:t>http://www.mobilmusic.ru/mfile/6b/0b/ea/715316.jpg</a:t>
            </a:r>
            <a:r>
              <a:rPr lang="sk-SK" sz="1400" dirty="0" smtClean="0">
                <a:solidFill>
                  <a:schemeClr val="bg1"/>
                </a:solidFill>
              </a:rPr>
              <a:t> - slnečný deň</a:t>
            </a:r>
          </a:p>
          <a:p>
            <a:r>
              <a:rPr lang="sk-SK" sz="1400" dirty="0" smtClean="0">
                <a:solidFill>
                  <a:schemeClr val="bg1"/>
                </a:solidFill>
                <a:hlinkClick r:id="rId11"/>
              </a:rPr>
              <a:t>https://images.fineartamerica.com/images-medium-large/children-sunbathing-mauro-fermariello.jpg</a:t>
            </a:r>
            <a:r>
              <a:rPr lang="sk-SK" sz="1400" dirty="0" smtClean="0">
                <a:solidFill>
                  <a:schemeClr val="bg1"/>
                </a:solidFill>
              </a:rPr>
              <a:t> - pláž</a:t>
            </a:r>
          </a:p>
          <a:p>
            <a:r>
              <a:rPr lang="sk-SK" sz="1400" dirty="0" smtClean="0">
                <a:solidFill>
                  <a:schemeClr val="bg1"/>
                </a:solidFill>
                <a:hlinkClick r:id="rId12"/>
              </a:rPr>
              <a:t>https://cdn.komensky.sk/thumb.php?server=svk&amp;id=227175&amp;type=4&amp;thumb=5</a:t>
            </a:r>
            <a:r>
              <a:rPr lang="sk-SK" sz="1400" dirty="0" smtClean="0">
                <a:solidFill>
                  <a:schemeClr val="bg1"/>
                </a:solidFill>
              </a:rPr>
              <a:t> – Slnko počas roka</a:t>
            </a:r>
          </a:p>
          <a:p>
            <a:r>
              <a:rPr lang="sk-SK" sz="1400" dirty="0" smtClean="0">
                <a:solidFill>
                  <a:schemeClr val="bg1"/>
                </a:solidFill>
                <a:hlinkClick r:id="rId13"/>
              </a:rPr>
              <a:t>http://www.changemedia.net.au/images/cms/sections/03_production/Lights/Basics/morning.jpg</a:t>
            </a:r>
            <a:r>
              <a:rPr lang="sk-SK" sz="1400" dirty="0" smtClean="0">
                <a:solidFill>
                  <a:schemeClr val="bg1"/>
                </a:solidFill>
              </a:rPr>
              <a:t> - ráno</a:t>
            </a:r>
          </a:p>
          <a:p>
            <a:r>
              <a:rPr lang="sk-SK" sz="1400" dirty="0" smtClean="0">
                <a:solidFill>
                  <a:schemeClr val="bg1"/>
                </a:solidFill>
                <a:hlinkClick r:id="rId14"/>
              </a:rPr>
              <a:t>http://www.mikulashalasz.sk/sites/default/files/imagepicker/1/citaty-o-cieloch.jpg</a:t>
            </a:r>
            <a:r>
              <a:rPr lang="sk-SK" sz="1400" dirty="0" smtClean="0">
                <a:solidFill>
                  <a:schemeClr val="bg1"/>
                </a:solidFill>
              </a:rPr>
              <a:t> - citát</a:t>
            </a:r>
          </a:p>
          <a:p>
            <a:r>
              <a:rPr lang="sk-SK" sz="1400" dirty="0" smtClean="0">
                <a:solidFill>
                  <a:schemeClr val="bg1"/>
                </a:solidFill>
                <a:hlinkClick r:id="rId15"/>
              </a:rPr>
              <a:t>http://www.fe.hku.hk/telec/pgram/1-tt/1061f/-015/2.jpg</a:t>
            </a:r>
            <a:r>
              <a:rPr lang="sk-SK" sz="1400" dirty="0" smtClean="0">
                <a:solidFill>
                  <a:schemeClr val="bg1"/>
                </a:solidFill>
              </a:rPr>
              <a:t> - ráno</a:t>
            </a:r>
          </a:p>
          <a:p>
            <a:r>
              <a:rPr lang="sk-SK" sz="1400" dirty="0" smtClean="0">
                <a:solidFill>
                  <a:schemeClr val="bg1"/>
                </a:solidFill>
                <a:hlinkClick r:id="rId16"/>
              </a:rPr>
              <a:t>http://www.fe.hku.hk/telec/pgram/1-tt/1061f/-015/1.jpg</a:t>
            </a:r>
            <a:r>
              <a:rPr lang="sk-SK" sz="1400" dirty="0" smtClean="0">
                <a:solidFill>
                  <a:schemeClr val="bg1"/>
                </a:solidFill>
              </a:rPr>
              <a:t> - poludnie</a:t>
            </a:r>
          </a:p>
          <a:p>
            <a:r>
              <a:rPr lang="sk-SK" sz="1400" dirty="0" smtClean="0">
                <a:solidFill>
                  <a:schemeClr val="bg1"/>
                </a:solidFill>
                <a:hlinkClick r:id="rId17"/>
              </a:rPr>
              <a:t>http://www.changemedia.net.au/images/cms/sections/03_production/Lights/Basics/evening.jpg</a:t>
            </a:r>
            <a:r>
              <a:rPr lang="sk-SK" sz="1400" dirty="0" smtClean="0">
                <a:solidFill>
                  <a:schemeClr val="bg1"/>
                </a:solidFill>
              </a:rPr>
              <a:t> - večer</a:t>
            </a:r>
          </a:p>
          <a:p>
            <a:r>
              <a:rPr lang="sk-SK" sz="1400" dirty="0" smtClean="0">
                <a:solidFill>
                  <a:schemeClr val="bg1"/>
                </a:solidFill>
                <a:hlinkClick r:id="rId18"/>
              </a:rPr>
              <a:t>https://image.slidesharecdn.com/whydoesitseemsthatthesunmove-140522061032-phpapp01/95/why-does-it-seems-that-the-sun-move-9-638.jpg?cb=1400739073</a:t>
            </a:r>
            <a:r>
              <a:rPr lang="sk-SK" sz="1400" dirty="0" smtClean="0">
                <a:solidFill>
                  <a:schemeClr val="bg1"/>
                </a:solidFill>
              </a:rPr>
              <a:t> - tiene</a:t>
            </a:r>
            <a:endParaRPr lang="sk-SK" sz="1400" dirty="0">
              <a:solidFill>
                <a:schemeClr val="bg1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500430" y="357166"/>
            <a:ext cx="1211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</a:rPr>
              <a:t>ZDROJE:</a:t>
            </a:r>
            <a:endParaRPr lang="sk-SK" sz="2400" dirty="0">
              <a:solidFill>
                <a:schemeClr val="bg1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500034" y="1214422"/>
            <a:ext cx="565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Prírodoveda pre 4. ročník ZŠ – PaedDr. A. </a:t>
            </a:r>
            <a:r>
              <a:rPr lang="sk-SK" dirty="0" err="1" smtClean="0">
                <a:solidFill>
                  <a:schemeClr val="bg1"/>
                </a:solidFill>
              </a:rPr>
              <a:t>Wiegerová</a:t>
            </a:r>
            <a:r>
              <a:rPr lang="sk-SK" dirty="0" smtClean="0">
                <a:solidFill>
                  <a:schemeClr val="bg1"/>
                </a:solidFill>
              </a:rPr>
              <a:t> a kol. 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31357-AEAB-40D0-A29B-2C2754CA8778}" type="datetime8">
              <a:rPr lang="sk-SK" smtClean="0"/>
              <a:t>16. 1. 2018 19:00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 l="31845" t="34179" r="25878" b="17969"/>
          <a:stretch>
            <a:fillRect/>
          </a:stretch>
        </p:blipFill>
        <p:spPr bwMode="auto">
          <a:xfrm>
            <a:off x="1071538" y="214290"/>
            <a:ext cx="6858048" cy="4364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BlokTextu 3"/>
          <p:cNvSpPr txBox="1"/>
          <p:nvPr/>
        </p:nvSpPr>
        <p:spPr>
          <a:xfrm>
            <a:off x="285720" y="4429132"/>
            <a:ext cx="88582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solidFill>
                  <a:schemeClr val="bg1"/>
                </a:solidFill>
              </a:rPr>
              <a:t>V Kocúrkove postavili radnicu bez okien. Keď ju dostavali, zistili, že je tam tma. A tak sa rozhodli nanosiť do nej slnečné svetlo vo vreciach. </a:t>
            </a:r>
          </a:p>
          <a:p>
            <a:r>
              <a:rPr lang="sk-SK" sz="3200" dirty="0" smtClean="0">
                <a:solidFill>
                  <a:schemeClr val="bg1"/>
                </a:solidFill>
              </a:rPr>
              <a:t>Podarilo sa im to?</a:t>
            </a:r>
            <a:endParaRPr lang="sk-SK" sz="3200" dirty="0">
              <a:solidFill>
                <a:schemeClr val="bg1"/>
              </a:solidFill>
            </a:endParaRPr>
          </a:p>
        </p:txBody>
      </p:sp>
      <p:pic>
        <p:nvPicPr>
          <p:cNvPr id="16386" name="Picture 2" descr="Súvisiaci obrázok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0"/>
            <a:ext cx="1166794" cy="1166794"/>
          </a:xfrm>
          <a:prstGeom prst="rect">
            <a:avLst/>
          </a:prstGeom>
          <a:noFill/>
        </p:spPr>
      </p:pic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C961-FE9C-4BE1-8880-A06692DC04CB}" type="datetime8">
              <a:rPr lang="sk-SK" smtClean="0"/>
              <a:t>16. 1. 2018 19:00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ýsledok vyhľadávania obrázkov pre dopyt the sunsh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8480"/>
          </a:xfrm>
          <a:prstGeom prst="rect">
            <a:avLst/>
          </a:prstGeom>
          <a:noFill/>
        </p:spPr>
      </p:pic>
      <p:pic>
        <p:nvPicPr>
          <p:cNvPr id="5" name="Picture 2" descr="Súvisiaci obrázok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357298"/>
            <a:ext cx="1714512" cy="1714512"/>
          </a:xfrm>
          <a:prstGeom prst="rect">
            <a:avLst/>
          </a:prstGeom>
          <a:noFill/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42844" y="214290"/>
            <a:ext cx="371477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9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+mj-cs"/>
              </a:rPr>
              <a:t>Slnko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1071538" y="3643314"/>
            <a:ext cx="778674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4400" dirty="0" smtClean="0">
                <a:solidFill>
                  <a:schemeClr val="bg1"/>
                </a:solidFill>
              </a:rPr>
              <a:t> </a:t>
            </a:r>
            <a:r>
              <a:rPr lang="sk-SK" sz="4000" dirty="0" smtClean="0">
                <a:solidFill>
                  <a:schemeClr val="bg1"/>
                </a:solidFill>
              </a:rPr>
              <a:t>je hviezda planetárnej sústavy,</a:t>
            </a:r>
          </a:p>
          <a:p>
            <a:pPr>
              <a:buFont typeface="Arial" pitchFamily="34" charset="0"/>
              <a:buChar char="•"/>
            </a:pPr>
            <a:r>
              <a:rPr lang="sk-SK" sz="4000" dirty="0" smtClean="0">
                <a:solidFill>
                  <a:schemeClr val="bg1"/>
                </a:solidFill>
              </a:rPr>
              <a:t> je k nám najbližšie,</a:t>
            </a:r>
          </a:p>
          <a:p>
            <a:pPr>
              <a:buFont typeface="Arial" pitchFamily="34" charset="0"/>
              <a:buChar char="•"/>
            </a:pPr>
            <a:r>
              <a:rPr lang="sk-SK" sz="4000" dirty="0" smtClean="0">
                <a:solidFill>
                  <a:schemeClr val="bg1"/>
                </a:solidFill>
              </a:rPr>
              <a:t> je najjasnejšia,</a:t>
            </a:r>
          </a:p>
          <a:p>
            <a:pPr>
              <a:buFont typeface="Arial" pitchFamily="34" charset="0"/>
              <a:buChar char="•"/>
            </a:pPr>
            <a:r>
              <a:rPr lang="sk-SK" sz="4000" dirty="0">
                <a:solidFill>
                  <a:schemeClr val="bg1"/>
                </a:solidFill>
              </a:rPr>
              <a:t> </a:t>
            </a:r>
            <a:r>
              <a:rPr lang="sk-SK" sz="4000" dirty="0" smtClean="0">
                <a:solidFill>
                  <a:schemeClr val="bg1"/>
                </a:solidFill>
              </a:rPr>
              <a:t>svetlo na Zem dopadne do 8 minút,</a:t>
            </a:r>
            <a:endParaRPr lang="sk-SK" sz="4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k-SK" sz="4000" dirty="0">
                <a:solidFill>
                  <a:schemeClr val="bg1"/>
                </a:solidFill>
              </a:rPr>
              <a:t> </a:t>
            </a:r>
            <a:r>
              <a:rPr lang="sk-SK" sz="4000" dirty="0" smtClean="0">
                <a:solidFill>
                  <a:schemeClr val="bg1"/>
                </a:solidFill>
              </a:rPr>
              <a:t>je obrovská guľa.</a:t>
            </a:r>
            <a:endParaRPr lang="sk-SK" sz="4000" dirty="0" smtClean="0">
              <a:solidFill>
                <a:schemeClr val="bg1"/>
              </a:solidFill>
            </a:endParaRPr>
          </a:p>
          <a:p>
            <a:endParaRPr lang="sk-SK" dirty="0"/>
          </a:p>
        </p:txBody>
      </p:sp>
      <p:pic>
        <p:nvPicPr>
          <p:cNvPr id="4100" name="Picture 4" descr="Súvisiaci obrázok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0"/>
            <a:ext cx="3810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Zástupný symbol dátumu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64BC-309C-4644-A26A-1216A0F67225}" type="datetime8">
              <a:rPr lang="sk-SK" smtClean="0"/>
              <a:t>16. 1. 2018 19:00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2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4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0"/>
            <a:ext cx="4500594" cy="32861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sk-SK" sz="9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+mj-cs"/>
              </a:rPr>
              <a:t>Zloženie</a:t>
            </a:r>
            <a:r>
              <a:rPr lang="sk-SK" sz="9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sk-SK" sz="9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askerville Old Face" pitchFamily="18" charset="0"/>
              </a:rPr>
              <a:t>Slnka</a:t>
            </a:r>
            <a:r>
              <a:rPr kumimoji="0" lang="sk-SK" sz="9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+mj-cs"/>
              </a:rPr>
              <a:t> 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500034" y="3571876"/>
            <a:ext cx="778674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4400" dirty="0" smtClean="0">
                <a:solidFill>
                  <a:schemeClr val="bg1"/>
                </a:solidFill>
              </a:rPr>
              <a:t> je zložené zo žeravých plynov,</a:t>
            </a:r>
          </a:p>
          <a:p>
            <a:pPr>
              <a:buFont typeface="Arial" pitchFamily="34" charset="0"/>
              <a:buChar char="•"/>
            </a:pPr>
            <a:r>
              <a:rPr lang="sk-SK" sz="4400" dirty="0" smtClean="0">
                <a:solidFill>
                  <a:schemeClr val="bg1"/>
                </a:solidFill>
              </a:rPr>
              <a:t> v jadre prebieha premena vodíka na hélium,</a:t>
            </a:r>
          </a:p>
          <a:p>
            <a:pPr>
              <a:buFont typeface="Arial" pitchFamily="34" charset="0"/>
              <a:buChar char="•"/>
            </a:pPr>
            <a:r>
              <a:rPr lang="sk-SK" sz="4400" dirty="0" smtClean="0">
                <a:solidFill>
                  <a:schemeClr val="bg1"/>
                </a:solidFill>
              </a:rPr>
              <a:t> svieti a hreje.</a:t>
            </a:r>
          </a:p>
          <a:p>
            <a:endParaRPr lang="sk-SK" dirty="0"/>
          </a:p>
        </p:txBody>
      </p:sp>
      <p:pic>
        <p:nvPicPr>
          <p:cNvPr id="17410" name="Picture 2" descr="Súvisiaci obrázok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85728"/>
            <a:ext cx="3752829" cy="3244689"/>
          </a:xfrm>
          <a:prstGeom prst="rect">
            <a:avLst/>
          </a:prstGeom>
          <a:noFill/>
        </p:spPr>
      </p:pic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A2DF-F057-48C1-B3C3-76B778B253B5}" type="datetime8">
              <a:rPr lang="sk-SK" smtClean="0"/>
              <a:t>16. 1. 2018 19:00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úvisiaci obrázok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8572560" cy="4423443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357158" y="5000636"/>
            <a:ext cx="878684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askerville Old Face" pitchFamily="18" charset="0"/>
              </a:rPr>
              <a:t>Nikdy sa nepozeraj do</a:t>
            </a:r>
            <a:r>
              <a:rPr lang="sk-SK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askerville Old Face" pitchFamily="18" charset="0"/>
              </a:rPr>
              <a:t> Slnka priamo, poškodíš si</a:t>
            </a:r>
            <a:r>
              <a:rPr lang="sk-SK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askerville Old Face" pitchFamily="18" charset="0"/>
              </a:rPr>
              <a:t> zrak!</a:t>
            </a:r>
            <a:endParaRPr lang="sk-SK" sz="4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Baskerville Old Face" pitchFamily="18" charset="0"/>
            </a:endParaRPr>
          </a:p>
          <a:p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E568-0F52-446B-A5AF-83AA0F1DBF90}" type="datetime8">
              <a:rPr lang="sk-SK" smtClean="0"/>
              <a:t>16. 1. 2018 19:00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ýsledok vyhľadávania obrázkov pre dopyt the sunsh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8480"/>
          </a:xfrm>
          <a:prstGeom prst="rect">
            <a:avLst/>
          </a:prstGeom>
          <a:noFill/>
        </p:spPr>
      </p:pic>
      <p:pic>
        <p:nvPicPr>
          <p:cNvPr id="5" name="Picture 2" descr="Súvisiaci obrázok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357298"/>
            <a:ext cx="1714512" cy="1714512"/>
          </a:xfrm>
          <a:prstGeom prst="rect">
            <a:avLst/>
          </a:prstGeom>
          <a:noFill/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42844" y="214290"/>
            <a:ext cx="8286808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9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+mj-cs"/>
              </a:rPr>
              <a:t>Slnečné svetlo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214282" y="3857628"/>
            <a:ext cx="89297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4400" dirty="0" smtClean="0">
                <a:solidFill>
                  <a:schemeClr val="bg1"/>
                </a:solidFill>
              </a:rPr>
              <a:t> je druh energie,</a:t>
            </a:r>
          </a:p>
          <a:p>
            <a:pPr>
              <a:buFont typeface="Arial" pitchFamily="34" charset="0"/>
              <a:buChar char="•"/>
            </a:pPr>
            <a:r>
              <a:rPr lang="sk-SK" sz="4400" dirty="0" smtClean="0">
                <a:solidFill>
                  <a:schemeClr val="bg1"/>
                </a:solidFill>
              </a:rPr>
              <a:t> je potrebné pre život a pohyb,</a:t>
            </a:r>
          </a:p>
          <a:p>
            <a:pPr>
              <a:buFont typeface="Arial" pitchFamily="34" charset="0"/>
              <a:buChar char="•"/>
            </a:pPr>
            <a:r>
              <a:rPr lang="sk-SK" sz="4400" dirty="0" smtClean="0">
                <a:solidFill>
                  <a:schemeClr val="bg1"/>
                </a:solidFill>
              </a:rPr>
              <a:t> má rôzne podoby – ohrieva,  poháňa.</a:t>
            </a:r>
            <a:endParaRPr lang="sk-SK" sz="4400" dirty="0" smtClean="0">
              <a:solidFill>
                <a:schemeClr val="bg1"/>
              </a:solidFill>
            </a:endParaRPr>
          </a:p>
        </p:txBody>
      </p:sp>
      <p:pic>
        <p:nvPicPr>
          <p:cNvPr id="19458" name="Picture 2" descr="Súvisiaci obráz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285860"/>
            <a:ext cx="2809852" cy="1874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Súvisiaci obrázo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1690" y="2285992"/>
            <a:ext cx="3362310" cy="2286016"/>
          </a:xfrm>
          <a:prstGeom prst="rect">
            <a:avLst/>
          </a:prstGeom>
          <a:noFill/>
        </p:spPr>
      </p:pic>
      <p:sp>
        <p:nvSpPr>
          <p:cNvPr id="9" name="Zástupný symbol dátumu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0221-9C28-4136-B583-9401046F4AD7}" type="datetime8">
              <a:rPr lang="sk-SK" smtClean="0"/>
              <a:t>16. 1. 2018 19:00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4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57158" y="1500174"/>
            <a:ext cx="464347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askerville Old Face" pitchFamily="18" charset="0"/>
              </a:rPr>
              <a:t>dodáva našej Zemi: </a:t>
            </a:r>
          </a:p>
          <a:p>
            <a:pPr lvl="0">
              <a:buFont typeface="Arial" pitchFamily="34" charset="0"/>
              <a:buChar char="•"/>
            </a:pPr>
            <a:r>
              <a:rPr lang="sk-SK" sz="4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sk-SK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askerville Old Face" pitchFamily="18" charset="0"/>
              </a:rPr>
              <a:t>svetlo </a:t>
            </a:r>
          </a:p>
          <a:p>
            <a:pPr lvl="0">
              <a:buFont typeface="Arial" pitchFamily="34" charset="0"/>
              <a:buChar char="•"/>
            </a:pPr>
            <a:r>
              <a:rPr lang="sk-SK" sz="4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sk-SK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askerville Old Face" pitchFamily="18" charset="0"/>
              </a:rPr>
              <a:t>teplo</a:t>
            </a:r>
          </a:p>
          <a:p>
            <a:endParaRPr lang="sk-SK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42844" y="214290"/>
            <a:ext cx="8286808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9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+mj-cs"/>
              </a:rPr>
              <a:t>Slnečné žiarenie</a:t>
            </a:r>
          </a:p>
        </p:txBody>
      </p:sp>
      <p:sp>
        <p:nvSpPr>
          <p:cNvPr id="20482" name="AutoShape 2" descr="Výsledok vyhľadávania obrázkov pre dopyt sunny 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4" name="AutoShape 4" descr="Výsledok vyhľadávania obrázkov pre dopyt sunny 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6" name="AutoShape 6" descr="Súvisiaci obráz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488" name="Picture 8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74515">
            <a:off x="4868338" y="1933382"/>
            <a:ext cx="3625811" cy="2719358"/>
          </a:xfrm>
          <a:prstGeom prst="rect">
            <a:avLst/>
          </a:prstGeom>
          <a:noFill/>
        </p:spPr>
      </p:pic>
      <p:pic>
        <p:nvPicPr>
          <p:cNvPr id="20490" name="Picture 10" descr="Súvisiaci obráz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714752"/>
            <a:ext cx="3964625" cy="2634273"/>
          </a:xfrm>
          <a:prstGeom prst="rect">
            <a:avLst/>
          </a:prstGeom>
          <a:noFill/>
        </p:spPr>
      </p:pic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EE13-D247-4D2A-80EC-960CA9951668}" type="datetime8">
              <a:rPr lang="sk-SK" smtClean="0"/>
              <a:t>16. 1. 2018 19:00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142844" y="214290"/>
            <a:ext cx="871543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9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+mj-cs"/>
              </a:rPr>
              <a:t>Teplota vzduchu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214282" y="4786322"/>
            <a:ext cx="8929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4400" dirty="0" smtClean="0">
                <a:solidFill>
                  <a:schemeClr val="bg1"/>
                </a:solidFill>
              </a:rPr>
              <a:t> závisí od polohy Slnka na oblohe,</a:t>
            </a:r>
          </a:p>
          <a:p>
            <a:pPr>
              <a:buFont typeface="Arial" pitchFamily="34" charset="0"/>
              <a:buChar char="•"/>
            </a:pPr>
            <a:r>
              <a:rPr lang="sk-SK" sz="4400" dirty="0" smtClean="0">
                <a:solidFill>
                  <a:schemeClr val="bg1"/>
                </a:solidFill>
              </a:rPr>
              <a:t> k večeru sa vždy ochladí.</a:t>
            </a:r>
            <a:endParaRPr lang="sk-SK" sz="4400" dirty="0" smtClean="0">
              <a:solidFill>
                <a:schemeClr val="bg1"/>
              </a:solidFill>
            </a:endParaRPr>
          </a:p>
        </p:txBody>
      </p:sp>
      <p:pic>
        <p:nvPicPr>
          <p:cNvPr id="21506" name="Picture 2" descr="Súvisiaci obráz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 l="15166" t="6987" r="2113"/>
          <a:stretch>
            <a:fillRect/>
          </a:stretch>
        </p:blipFill>
        <p:spPr bwMode="auto">
          <a:xfrm>
            <a:off x="1714480" y="1214422"/>
            <a:ext cx="5930071" cy="3946762"/>
          </a:xfrm>
          <a:prstGeom prst="rect">
            <a:avLst/>
          </a:prstGeom>
          <a:noFill/>
        </p:spPr>
      </p:pic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EB0F-3C5A-4452-A865-0409908AC18E}" type="datetime8">
              <a:rPr lang="sk-SK" smtClean="0"/>
              <a:t>16. 1. 2018 19:00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142844" y="214290"/>
            <a:ext cx="871543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9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+mj-cs"/>
              </a:rPr>
              <a:t>Ráno 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214282" y="4786322"/>
            <a:ext cx="892971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4400" dirty="0" smtClean="0">
                <a:solidFill>
                  <a:schemeClr val="bg1"/>
                </a:solidFill>
              </a:rPr>
              <a:t> </a:t>
            </a:r>
            <a:r>
              <a:rPr lang="sk-SK" sz="4000" dirty="0" smtClean="0">
                <a:solidFill>
                  <a:schemeClr val="bg1"/>
                </a:solidFill>
              </a:rPr>
              <a:t>Slnko je nízko nad obzorom,</a:t>
            </a:r>
          </a:p>
          <a:p>
            <a:pPr>
              <a:buFont typeface="Arial" pitchFamily="34" charset="0"/>
              <a:buChar char="•"/>
            </a:pPr>
            <a:r>
              <a:rPr lang="sk-SK" sz="4000" dirty="0" smtClean="0">
                <a:solidFill>
                  <a:schemeClr val="bg1"/>
                </a:solidFill>
              </a:rPr>
              <a:t> lúče dopadajú šikmo, zohrievajú menej,</a:t>
            </a:r>
          </a:p>
          <a:p>
            <a:pPr>
              <a:buFont typeface="Arial" pitchFamily="34" charset="0"/>
              <a:buChar char="•"/>
            </a:pPr>
            <a:r>
              <a:rPr lang="sk-SK" sz="4000" dirty="0">
                <a:solidFill>
                  <a:schemeClr val="bg1"/>
                </a:solidFill>
              </a:rPr>
              <a:t> </a:t>
            </a:r>
            <a:r>
              <a:rPr lang="sk-SK" sz="4000" dirty="0" smtClean="0">
                <a:solidFill>
                  <a:schemeClr val="bg1"/>
                </a:solidFill>
              </a:rPr>
              <a:t>tiene sú dlhé</a:t>
            </a:r>
            <a:r>
              <a:rPr lang="sk-SK" sz="4000" dirty="0" smtClean="0">
                <a:solidFill>
                  <a:schemeClr val="bg1"/>
                </a:solidFill>
              </a:rPr>
              <a:t>.</a:t>
            </a:r>
            <a:endParaRPr lang="sk-SK" sz="4000" dirty="0" smtClean="0">
              <a:solidFill>
                <a:schemeClr val="bg1"/>
              </a:solidFill>
            </a:endParaRPr>
          </a:p>
        </p:txBody>
      </p:sp>
      <p:pic>
        <p:nvPicPr>
          <p:cNvPr id="22530" name="Picture 2" descr="Výsledok vyhľadávania obrázkov pre dopyt the sun in the morning and the shadow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3476084" cy="1952401"/>
          </a:xfrm>
          <a:prstGeom prst="rect">
            <a:avLst/>
          </a:prstGeom>
          <a:noFill/>
        </p:spPr>
      </p:pic>
      <p:pic>
        <p:nvPicPr>
          <p:cNvPr id="22532" name="Picture 4" descr="Súvisiaci obráz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714620"/>
            <a:ext cx="2895311" cy="1717002"/>
          </a:xfrm>
          <a:prstGeom prst="rect">
            <a:avLst/>
          </a:prstGeom>
          <a:noFill/>
        </p:spPr>
      </p:pic>
      <p:pic>
        <p:nvPicPr>
          <p:cNvPr id="7" name="Picture 4" descr="Výsledok vyhľadávania obrázkov pre dopyt the sun in the morning and the shadows"/>
          <p:cNvPicPr>
            <a:picLocks noChangeAspect="1" noChangeArrowheads="1"/>
          </p:cNvPicPr>
          <p:nvPr/>
        </p:nvPicPr>
        <p:blipFill>
          <a:blip r:embed="rId4"/>
          <a:srcRect l="1176" t="29750" r="67084" b="4488"/>
          <a:stretch>
            <a:fillRect/>
          </a:stretch>
        </p:blipFill>
        <p:spPr bwMode="auto">
          <a:xfrm>
            <a:off x="6929453" y="1142984"/>
            <a:ext cx="2066599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570B-E1BC-4CBB-9922-6F18C5795B43}" type="datetime8">
              <a:rPr lang="sk-SK" smtClean="0"/>
              <a:t>16. 1. 2018 19:00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519</Words>
  <Application>Microsoft Office PowerPoint</Application>
  <PresentationFormat>Prezentácia na obrazovke (4:3)</PresentationFormat>
  <Paragraphs>102</Paragraphs>
  <Slides>16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Motív Office</vt:lpstr>
      <vt:lpstr>Prečo Slnko svieti a hreje?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Prečo Slnko svieti a hreje?</vt:lpstr>
      <vt:lpstr>Odpovedz na otázky.</vt:lpstr>
      <vt:lpstr>Odpovedz na otázky.</vt:lpstr>
      <vt:lpstr>Snímka 15</vt:lpstr>
      <vt:lpstr>Snímka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Prečo Slnko svieti a hreje</dc:title>
  <dc:creator>Mgr. Danka Spišáková</dc:creator>
  <cp:lastModifiedBy>Mgr. Danka Spišáková</cp:lastModifiedBy>
  <cp:revision>47</cp:revision>
  <dcterms:created xsi:type="dcterms:W3CDTF">2018-01-16T14:43:23Z</dcterms:created>
  <dcterms:modified xsi:type="dcterms:W3CDTF">2018-01-16T18:36:52Z</dcterms:modified>
</cp:coreProperties>
</file>