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9595"/>
    <a:srgbClr val="FCF6F8"/>
    <a:srgbClr val="FBF3F3"/>
    <a:srgbClr val="C5AB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CFD628-66D0-4222-AA2D-CD211E9D82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DD28C93-D09E-4F87-9A58-F37B4652D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734C651-F10B-47BE-9FA5-E532CB1C5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D9F10-DB80-4BF5-8B8A-CF5B2C876883}" type="datetimeFigureOut">
              <a:rPr lang="pl-PL" smtClean="0"/>
              <a:t>29.10.2021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1890A12-D15D-427A-9348-F2BC48EB0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0C80611-DD5D-46C5-BB4F-D9941C282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6EE4-9AD0-4721-99AC-E03E427301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3248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3117">
        <p:fade/>
        <p:sndAc>
          <p:stSnd>
            <p:snd r:embed="rId1" name="applause.wav"/>
          </p:stSnd>
        </p:sndAc>
      </p:transition>
    </mc:Choice>
    <mc:Fallback>
      <p:transition advTm="3117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E09853-534F-4977-85B3-094459AD3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67A8F04-73CB-4913-9621-14351CE38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6A784B5-8F67-4D43-95FA-F0B200505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D9F10-DB80-4BF5-8B8A-CF5B2C876883}" type="datetimeFigureOut">
              <a:rPr lang="pl-PL" smtClean="0"/>
              <a:t>29.10.2021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AA29ACF-8691-4898-B471-20644A074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C3E500C-548E-4439-AC63-A04555320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6EE4-9AD0-4721-99AC-E03E427301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5748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3117">
        <p:fade/>
        <p:sndAc>
          <p:stSnd>
            <p:snd r:embed="rId1" name="applause.wav"/>
          </p:stSnd>
        </p:sndAc>
      </p:transition>
    </mc:Choice>
    <mc:Fallback>
      <p:transition advTm="3117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11D77945-3E2C-4E6B-A65A-76B7F30B8D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AE393FB-169F-40AF-848B-3E6779C92B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166C72A-E53F-470D-9B8E-436C8E0C0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D9F10-DB80-4BF5-8B8A-CF5B2C876883}" type="datetimeFigureOut">
              <a:rPr lang="pl-PL" smtClean="0"/>
              <a:t>29.10.2021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9094D33-DEDC-46E5-84E1-29DBBE01E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B704338-BA81-48AE-9F59-04A24D2A7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6EE4-9AD0-4721-99AC-E03E427301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360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3117">
        <p:fade/>
        <p:sndAc>
          <p:stSnd>
            <p:snd r:embed="rId1" name="applause.wav"/>
          </p:stSnd>
        </p:sndAc>
      </p:transition>
    </mc:Choice>
    <mc:Fallback>
      <p:transition advTm="3117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A43BFA-BA41-4D61-8A81-90666AE96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CA82AAA-EA35-4199-9D64-1A8A8EB36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0AF60BC-ACE6-4993-A0B0-404C5BE52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D9F10-DB80-4BF5-8B8A-CF5B2C876883}" type="datetimeFigureOut">
              <a:rPr lang="pl-PL" smtClean="0"/>
              <a:t>29.10.2021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6CA1064-F577-4C62-899F-402E5AB76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28F6B24-D8B4-42EC-82B2-888F7EA20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6EE4-9AD0-4721-99AC-E03E427301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518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3117">
        <p:fade/>
        <p:sndAc>
          <p:stSnd>
            <p:snd r:embed="rId1" name="applause.wav"/>
          </p:stSnd>
        </p:sndAc>
      </p:transition>
    </mc:Choice>
    <mc:Fallback>
      <p:transition advTm="3117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A50D9D-A64F-4A07-AD0E-8AE8BE67A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43B299E-D195-4040-A967-2F9912D8D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2232CE6-8F83-4B8A-85CE-037CCC11D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D9F10-DB80-4BF5-8B8A-CF5B2C876883}" type="datetimeFigureOut">
              <a:rPr lang="pl-PL" smtClean="0"/>
              <a:t>29.10.2021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B856733-1E01-41AA-8B7E-7585E1FF3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76FF41E-A62A-4048-A928-19B80C815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6EE4-9AD0-4721-99AC-E03E427301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4108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3117">
        <p:fade/>
        <p:sndAc>
          <p:stSnd>
            <p:snd r:embed="rId1" name="applause.wav"/>
          </p:stSnd>
        </p:sndAc>
      </p:transition>
    </mc:Choice>
    <mc:Fallback>
      <p:transition advTm="3117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BF39BF-C27F-4D04-A1F6-29F2AAA53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074F3BE-FB23-41C8-B0F9-1A94559D7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CB6D78A-728E-4789-B8E1-394611974A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0D4A450-5B7D-48EA-A0F4-929CE7015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D9F10-DB80-4BF5-8B8A-CF5B2C876883}" type="datetimeFigureOut">
              <a:rPr lang="pl-PL" smtClean="0"/>
              <a:t>29.10.2021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20E0B76-9071-47D0-ABA3-91FE5F07A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D07A1C6-AF0E-4D1A-90EF-7A92EBE33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6EE4-9AD0-4721-99AC-E03E427301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267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3117">
        <p:fade/>
        <p:sndAc>
          <p:stSnd>
            <p:snd r:embed="rId1" name="applause.wav"/>
          </p:stSnd>
        </p:sndAc>
      </p:transition>
    </mc:Choice>
    <mc:Fallback>
      <p:transition advTm="3117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85D725-1B15-4BEA-895B-3468FA439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260677B-62A0-4BAA-97ED-E90E4658A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012ACE7-44DE-4684-ADA9-104F4C9272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42F0442-59F6-4879-AE6A-DEE4A1BE4D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1F50492-FAE8-4BF2-9898-FACF2D822F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D767938-B289-4F7C-8BC8-B0422A08B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D9F10-DB80-4BF5-8B8A-CF5B2C876883}" type="datetimeFigureOut">
              <a:rPr lang="pl-PL" smtClean="0"/>
              <a:t>29.10.2021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C4E53D7-F9CF-4A06-A41E-D09DEB8A8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2DCC18C-C353-4161-9CF2-595CDF1D8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6EE4-9AD0-4721-99AC-E03E427301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0544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3117">
        <p:fade/>
        <p:sndAc>
          <p:stSnd>
            <p:snd r:embed="rId1" name="applause.wav"/>
          </p:stSnd>
        </p:sndAc>
      </p:transition>
    </mc:Choice>
    <mc:Fallback>
      <p:transition advTm="3117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6DA38B-82DE-4FA3-8B9D-D2BA62C0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2A94DEC-36D4-48D1-B0DD-BE48E0632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D9F10-DB80-4BF5-8B8A-CF5B2C876883}" type="datetimeFigureOut">
              <a:rPr lang="pl-PL" smtClean="0"/>
              <a:t>29.10.2021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5947EC5-A0E1-4E17-8A80-83A5BDA68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D29AE4D-3582-41D4-B228-9CCB87FBC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6EE4-9AD0-4721-99AC-E03E427301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6189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3117">
        <p:fade/>
        <p:sndAc>
          <p:stSnd>
            <p:snd r:embed="rId1" name="applause.wav"/>
          </p:stSnd>
        </p:sndAc>
      </p:transition>
    </mc:Choice>
    <mc:Fallback>
      <p:transition advTm="3117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60E97C0-AC8B-4816-A751-147403872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D9F10-DB80-4BF5-8B8A-CF5B2C876883}" type="datetimeFigureOut">
              <a:rPr lang="pl-PL" smtClean="0"/>
              <a:t>29.10.2021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3D72C163-74F9-4F57-814D-BBD49EE8E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0A2728E-68C7-4944-A2CB-B8F0B0DF5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6EE4-9AD0-4721-99AC-E03E427301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394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3117">
        <p:fade/>
        <p:sndAc>
          <p:stSnd>
            <p:snd r:embed="rId1" name="applause.wav"/>
          </p:stSnd>
        </p:sndAc>
      </p:transition>
    </mc:Choice>
    <mc:Fallback>
      <p:transition advTm="3117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65FB05-2155-4ED7-B3D3-BE4021E85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F8B3CA4-54DA-4F3D-9D7F-0FA35EA94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E4D38A4-A78F-45F9-9980-471AA46D5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8789E48-C474-4E50-A042-1C4E6A12A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D9F10-DB80-4BF5-8B8A-CF5B2C876883}" type="datetimeFigureOut">
              <a:rPr lang="pl-PL" smtClean="0"/>
              <a:t>29.10.2021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1C7DEB4-776F-49FD-8D9B-2F4198CF9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56A0759-BE81-44E0-B100-239C75A7C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6EE4-9AD0-4721-99AC-E03E427301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955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3117">
        <p:fade/>
        <p:sndAc>
          <p:stSnd>
            <p:snd r:embed="rId1" name="applause.wav"/>
          </p:stSnd>
        </p:sndAc>
      </p:transition>
    </mc:Choice>
    <mc:Fallback>
      <p:transition advTm="3117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C289DC-FCD2-46E3-AC9A-411643932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BBBFBC7-F2CD-49B0-A1A6-B84163B708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979648E-E6BF-4B9A-B9B1-5CD8577AD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A4B9747-21D7-4DE4-8015-2D056858F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D9F10-DB80-4BF5-8B8A-CF5B2C876883}" type="datetimeFigureOut">
              <a:rPr lang="pl-PL" smtClean="0"/>
              <a:t>29.10.2021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0B5646F-67DB-4833-8FB6-A3FF073C4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683D774-FA6B-4821-9AFE-9859F2C7B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6EE4-9AD0-4721-99AC-E03E427301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6683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3117">
        <p:fade/>
        <p:sndAc>
          <p:stSnd>
            <p:snd r:embed="rId1" name="applause.wav"/>
          </p:stSnd>
        </p:sndAc>
      </p:transition>
    </mc:Choice>
    <mc:Fallback>
      <p:transition advTm="3117">
        <p:fade/>
        <p:sndAc>
          <p:stSnd>
            <p:snd r:embed="rId1" name="applaus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C4FFFF8-331F-4ADD-88D7-320A3389C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5E76A7-5D4D-4983-BA55-90322B117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87D2EBE-D064-4C5A-962C-D09FE396A1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D9F10-DB80-4BF5-8B8A-CF5B2C876883}" type="datetimeFigureOut">
              <a:rPr lang="pl-PL" smtClean="0"/>
              <a:t>29.10.2021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C5A0612-0DCE-46EF-8008-9F4AA4ED05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F13B8AE-4FA1-494B-809C-3F2F9E51D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86EE4-9AD0-4721-99AC-E03E427301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461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mc:AlternateContent xmlns:mc="http://schemas.openxmlformats.org/markup-compatibility/2006">
    <mc:Choice xmlns:p14="http://schemas.microsoft.com/office/powerpoint/2010/main" Requires="p14">
      <p:transition p14:dur="250" advTm="3117">
        <p:fade/>
        <p:sndAc>
          <p:stSnd>
            <p:snd r:embed="rId13" name="applause.wav"/>
          </p:stSnd>
        </p:sndAc>
      </p:transition>
    </mc:Choice>
    <mc:Fallback>
      <p:transition advTm="3117">
        <p:fade/>
        <p:sndAc>
          <p:stSnd>
            <p:snd r:embed="rId13" name="applause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%C5%81ysica_(G%C3%B3ry_%C5%9Awi%C4%99tokrzyskie)" TargetMode="External"/><Relationship Id="rId13" Type="http://schemas.openxmlformats.org/officeDocument/2006/relationships/image" Target="../media/image1.png"/><Relationship Id="rId3" Type="http://schemas.openxmlformats.org/officeDocument/2006/relationships/audio" Target="../media/audio1.wav"/><Relationship Id="rId7" Type="http://schemas.openxmlformats.org/officeDocument/2006/relationships/hyperlink" Target="https://pl.wikipedia.org/wiki/Wy%C5%BCyna_Kielecka" TargetMode="External"/><Relationship Id="rId12" Type="http://schemas.openxmlformats.org/officeDocument/2006/relationships/hyperlink" Target="https://pl.wikipedia.org/wiki/%C5%81ysa_G%C3%B3ra_(G%C3%B3ry_%C5%9Awi%C4%99tokrzyskie)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hyperlink" Target="https://pl.wikipedia.org/wiki/Polska" TargetMode="External"/><Relationship Id="rId11" Type="http://schemas.openxmlformats.org/officeDocument/2006/relationships/hyperlink" Target="https://pl.wikipedia.org/wiki/%C5%9Awi%C4%99tokrzyskie_relikwie_drzewa_krzy%C5%BCa_%C5%9Bwi%C4%99tego" TargetMode="External"/><Relationship Id="rId5" Type="http://schemas.openxmlformats.org/officeDocument/2006/relationships/hyperlink" Target="https://pl.wikipedia.org/wiki/%C5%81a%C5%84cuch_g%C3%B3rski" TargetMode="External"/><Relationship Id="rId15" Type="http://schemas.openxmlformats.org/officeDocument/2006/relationships/image" Target="../media/image3.png"/><Relationship Id="rId10" Type="http://schemas.openxmlformats.org/officeDocument/2006/relationships/hyperlink" Target="https://pl.wikipedia.org/wiki/%C5%81ysog%C3%B3ry" TargetMode="External"/><Relationship Id="rId4" Type="http://schemas.openxmlformats.org/officeDocument/2006/relationships/hyperlink" Target="https://pl.wikipedia.org/wiki/G%C3%B3ry_niskie" TargetMode="External"/><Relationship Id="rId9" Type="http://schemas.openxmlformats.org/officeDocument/2006/relationships/hyperlink" Target="https://pl.wikipedia.org/wiki/N.p.m." TargetMode="External"/><Relationship Id="rId1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888">
              <a:srgbClr val="D79595"/>
            </a:gs>
            <a:gs pos="0">
              <a:srgbClr val="FF0000"/>
            </a:gs>
            <a:gs pos="74000">
              <a:srgbClr val="D79595"/>
            </a:gs>
            <a:gs pos="83000">
              <a:srgbClr val="C5ABA7"/>
            </a:gs>
            <a:gs pos="100000">
              <a:srgbClr val="FBF3F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A0414A-1DBD-432F-A840-34E9942133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Atrakcje województwa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18A85D3-DD3D-4721-ADA8-23A5327350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8000" dirty="0">
                <a:latin typeface="Bahnschrift SemiBold Condensed" panose="020B0502040204020203" pitchFamily="34" charset="0"/>
              </a:rPr>
              <a:t>ŚWIĘTOKRZYSKIEGO</a:t>
            </a:r>
          </a:p>
        </p:txBody>
      </p:sp>
    </p:spTree>
    <p:extLst>
      <p:ext uri="{BB962C8B-B14F-4D97-AF65-F5344CB8AC3E}">
        <p14:creationId xmlns:p14="http://schemas.microsoft.com/office/powerpoint/2010/main" val="3246135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3117">
        <p:fade/>
        <p:sndAc>
          <p:stSnd>
            <p:snd r:embed="rId2" name="drumroll.wav"/>
          </p:stSnd>
        </p:sndAc>
      </p:transition>
    </mc:Choice>
    <mc:Fallback>
      <p:transition advTm="3117">
        <p:fade/>
        <p:sndAc>
          <p:stSnd>
            <p:snd r:embed="rId2" name="drumroll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92">
              <a:schemeClr val="accent6">
                <a:lumMod val="75000"/>
              </a:schemeClr>
            </a:gs>
            <a:gs pos="0">
              <a:schemeClr val="accent6">
                <a:lumMod val="50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108D87-3BD1-48CA-8021-C3254A0D1D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Góry świętokrzyski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6673497-2D1C-4CB3-89CD-7EFCD0ADA3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l-PL" b="1" dirty="0">
                <a:solidFill>
                  <a:srgbClr val="202122"/>
                </a:solidFill>
                <a:latin typeface="Arial" panose="020B0604020202020204" pitchFamily="34" charset="0"/>
              </a:rPr>
              <a:t>Góry Świętokrzyskie</a:t>
            </a:r>
            <a:r>
              <a:rPr lang="pl-PL" dirty="0">
                <a:solidFill>
                  <a:srgbClr val="202122"/>
                </a:solidFill>
                <a:latin typeface="Arial" panose="020B0604020202020204" pitchFamily="34" charset="0"/>
              </a:rPr>
              <a:t>  – </a:t>
            </a:r>
            <a:r>
              <a:rPr lang="pl-PL" dirty="0">
                <a:latin typeface="Arial" panose="020B0604020202020204" pitchFamily="34" charset="0"/>
                <a:hlinkClick r:id="rId4" tooltip="Góry nisk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niski</a:t>
            </a:r>
            <a:r>
              <a:rPr lang="pl-PL" dirty="0">
                <a:latin typeface="Arial" panose="020B0604020202020204" pitchFamily="34" charset="0"/>
              </a:rPr>
              <a:t> </a:t>
            </a:r>
            <a:r>
              <a:rPr lang="pl-PL" dirty="0">
                <a:latin typeface="Arial" panose="020B0604020202020204" pitchFamily="34" charset="0"/>
                <a:hlinkClick r:id="rId5" tooltip="Łańcuch górsk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łańcuch górski</a:t>
            </a:r>
            <a:r>
              <a:rPr lang="pl-PL" dirty="0">
                <a:solidFill>
                  <a:srgbClr val="202122"/>
                </a:solidFill>
                <a:latin typeface="Arial" panose="020B0604020202020204" pitchFamily="34" charset="0"/>
              </a:rPr>
              <a:t> w południowo-wschodniej </a:t>
            </a:r>
            <a:r>
              <a:rPr lang="pl-PL" dirty="0">
                <a:latin typeface="Arial" panose="020B0604020202020204" pitchFamily="34" charset="0"/>
                <a:hlinkClick r:id="rId6" tooltip="Polsk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Polsce</a:t>
            </a:r>
            <a:r>
              <a:rPr lang="pl-PL" dirty="0">
                <a:solidFill>
                  <a:srgbClr val="202122"/>
                </a:solidFill>
                <a:latin typeface="Arial" panose="020B0604020202020204" pitchFamily="34" charset="0"/>
              </a:rPr>
              <a:t>, w centralnej części</a:t>
            </a:r>
            <a:r>
              <a:rPr lang="pl-PL" dirty="0">
                <a:latin typeface="Arial" panose="020B0604020202020204" pitchFamily="34" charset="0"/>
              </a:rPr>
              <a:t> </a:t>
            </a:r>
            <a:r>
              <a:rPr lang="pl-PL" dirty="0">
                <a:latin typeface="Arial" panose="020B0604020202020204" pitchFamily="34" charset="0"/>
                <a:hlinkClick r:id="rId7" tooltip="Wyżyna Kieleck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Wyżyny Kieleckiej</a:t>
            </a:r>
            <a:r>
              <a:rPr lang="pl-PL" dirty="0">
                <a:solidFill>
                  <a:srgbClr val="202122"/>
                </a:solidFill>
                <a:latin typeface="Arial" panose="020B0604020202020204" pitchFamily="34" charset="0"/>
              </a:rPr>
              <a:t>. Najwyższym szczytem jest</a:t>
            </a:r>
            <a:r>
              <a:rPr lang="pl-PL" dirty="0">
                <a:latin typeface="Arial" panose="020B0604020202020204" pitchFamily="34" charset="0"/>
              </a:rPr>
              <a:t> </a:t>
            </a:r>
            <a:r>
              <a:rPr lang="pl-PL" dirty="0">
                <a:latin typeface="Arial" panose="020B0604020202020204" pitchFamily="34" charset="0"/>
                <a:hlinkClick r:id="rId8" tooltip="Łysica (Góry Świętokrzyski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Łysica</a:t>
            </a:r>
            <a:r>
              <a:rPr lang="pl-PL" dirty="0">
                <a:solidFill>
                  <a:srgbClr val="202122"/>
                </a:solidFill>
                <a:latin typeface="Arial" panose="020B0604020202020204" pitchFamily="34" charset="0"/>
              </a:rPr>
              <a:t> (614 m </a:t>
            </a:r>
            <a:r>
              <a:rPr lang="pl-PL" dirty="0">
                <a:latin typeface="Arial" panose="020B0604020202020204" pitchFamily="34" charset="0"/>
                <a:hlinkClick r:id="rId9" tooltip="N.p.m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n.p.m.</a:t>
            </a:r>
            <a:r>
              <a:rPr lang="pl-PL" dirty="0">
                <a:latin typeface="Arial" panose="020B0604020202020204" pitchFamily="34" charset="0"/>
              </a:rPr>
              <a:t>) </a:t>
            </a:r>
            <a:r>
              <a:rPr lang="pl-PL" dirty="0">
                <a:solidFill>
                  <a:srgbClr val="202122"/>
                </a:solidFill>
                <a:latin typeface="Arial" panose="020B0604020202020204" pitchFamily="34" charset="0"/>
              </a:rPr>
              <a:t>w paśmie </a:t>
            </a:r>
            <a:r>
              <a:rPr lang="pl-PL" dirty="0">
                <a:latin typeface="Arial" panose="020B0604020202020204" pitchFamily="34" charset="0"/>
                <a:hlinkClick r:id="rId10" tooltip="Łysogór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Łysogór</a:t>
            </a:r>
            <a:r>
              <a:rPr lang="pl-PL" dirty="0">
                <a:latin typeface="Arial" panose="020B0604020202020204" pitchFamily="34" charset="0"/>
              </a:rPr>
              <a:t>. </a:t>
            </a:r>
            <a:r>
              <a:rPr lang="pl-PL" dirty="0">
                <a:solidFill>
                  <a:srgbClr val="202122"/>
                </a:solidFill>
                <a:latin typeface="Arial" panose="020B0604020202020204" pitchFamily="34" charset="0"/>
              </a:rPr>
              <a:t>Nazwa gór pochodzi od </a:t>
            </a:r>
            <a:r>
              <a:rPr lang="pl-PL" dirty="0">
                <a:latin typeface="Arial" panose="020B0604020202020204" pitchFamily="34" charset="0"/>
                <a:hlinkClick r:id="rId11" tooltip="Świętokrzyskie relikwie drzewa krzyża święteg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relikwii Krzyża Świętego</a:t>
            </a:r>
            <a:r>
              <a:rPr lang="pl-PL" dirty="0">
                <a:latin typeface="Arial" panose="020B0604020202020204" pitchFamily="34" charset="0"/>
              </a:rPr>
              <a:t> przechowywanych w klasztorze na </a:t>
            </a:r>
            <a:r>
              <a:rPr lang="pl-PL" dirty="0">
                <a:latin typeface="Arial" panose="020B0604020202020204" pitchFamily="34" charset="0"/>
                <a:hlinkClick r:id="rId12" tooltip="Łysa Góra (Góry Świętokrzyski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Łysej Górze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6ADEB0D-FFBD-4228-9844-DC1D843AEE5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3456" y="459051"/>
            <a:ext cx="3257550" cy="17145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290E183-6164-4A8D-94ED-D398AF42E3C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63568" y="1714500"/>
            <a:ext cx="2190750" cy="17145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560FE73-8258-4612-9751-E5E2FA3AAE7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13465" y="390612"/>
            <a:ext cx="2571750" cy="1714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9095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3117">
        <p:fade/>
        <p:sndAc>
          <p:stSnd>
            <p:snd r:embed="rId3" name="applause.wav"/>
          </p:stSnd>
        </p:sndAc>
      </p:transition>
    </mc:Choice>
    <mc:Fallback>
      <p:transition advTm="3117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888">
              <a:schemeClr val="accent1">
                <a:lumMod val="60000"/>
                <a:lumOff val="40000"/>
              </a:schemeClr>
            </a:gs>
            <a:gs pos="0">
              <a:schemeClr val="accent1">
                <a:lumMod val="50000"/>
              </a:schemeClr>
            </a:gs>
            <a:gs pos="74000">
              <a:schemeClr val="accent1">
                <a:lumMod val="60000"/>
                <a:lumOff val="40000"/>
              </a:schemeClr>
            </a:gs>
            <a:gs pos="83000">
              <a:schemeClr val="accent1">
                <a:lumMod val="40000"/>
                <a:lumOff val="6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9BBF54-A29D-4097-8A9B-D38778A067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Zamek w Chęcinach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0B113C6-E49C-4273-A7FA-9C68B8B074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solidFill>
                  <a:srgbClr val="111111"/>
                </a:solidFill>
                <a:latin typeface="Roboto"/>
              </a:rPr>
              <a:t>Zamek w Chęcinach</a:t>
            </a:r>
            <a:r>
              <a:rPr lang="pl-PL" dirty="0">
                <a:solidFill>
                  <a:srgbClr val="111111"/>
                </a:solidFill>
                <a:latin typeface="Roboto"/>
              </a:rPr>
              <a:t> – zamek królewski z przełomu XIII i XIV wieku, górujący nad miejscowością Chęciny, w województwie świętokrzyskim, pod Kielcami.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0CB34E5-BCE9-4B32-BFFB-A1566B4932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728" y="330971"/>
            <a:ext cx="2705100" cy="180022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67BF1B53-0F46-44E2-B5FA-537CB3CCE6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324" y="4677387"/>
            <a:ext cx="2933700" cy="17145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6DA09AD-DF28-45D0-A75E-915EFFAF56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1265" y="705826"/>
            <a:ext cx="3124200" cy="17621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0636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3117">
        <p:fade/>
        <p:sndAc>
          <p:stSnd>
            <p:snd r:embed="rId3" name="laser.wav"/>
          </p:stSnd>
        </p:sndAc>
      </p:transition>
    </mc:Choice>
    <mc:Fallback>
      <p:transition advTm="3117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92">
              <a:schemeClr val="accent2">
                <a:lumMod val="50000"/>
              </a:schemeClr>
            </a:gs>
            <a:gs pos="0">
              <a:schemeClr val="accent2">
                <a:lumMod val="50000"/>
              </a:schemeClr>
            </a:gs>
            <a:gs pos="74000">
              <a:schemeClr val="accent2">
                <a:lumMod val="60000"/>
                <a:lumOff val="40000"/>
              </a:schemeClr>
            </a:gs>
            <a:gs pos="83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6DC3DB-8ADF-4E03-8229-7322A3C90F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Bazylika mniejsza pw. Trójcy Świętej i sanktuarium Relikwii Drzewa Krzyża Świętego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8CB2437-26CF-4A74-8935-FC2EF18C2B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Bazylika mniejsza pw. Trójcy Świętej i sanktuarium Relikwii Drzewa Krzyża Świętego – kościół świętokrzyskiego opactwa i sanktuarium znajdujące się na Świętym Krzyżu (Łysej Górze) w Górach Świętokrzyskich, na terenie diecezji sandomierskiej w parafii Nowa Słupia. Święty Krzyż jest integralną częścią miasta Nowa Słupia.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F44A84B-3652-412A-BB80-AFE57F696D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06" y="5349874"/>
            <a:ext cx="2167059" cy="130968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2343DE5-4F30-437B-9944-70723FB817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50" y="108694"/>
            <a:ext cx="1971281" cy="130968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1ADDC34D-EB4B-4D0E-AC8A-4C472D0010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9384" y="5176042"/>
            <a:ext cx="2838450" cy="1657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6996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3117">
        <p:fade/>
        <p:sndAc>
          <p:stSnd>
            <p:snd r:embed="rId3" name="applause.wav"/>
          </p:stSnd>
        </p:sndAc>
      </p:transition>
    </mc:Choice>
    <mc:Fallback>
      <p:transition advTm="3117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E2F5F0-746B-48D1-B0FF-FD857F6604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Rynek w Sandomierzu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250D475-4037-40EB-A334-9C6097713A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Rynek w Sandomierzu to główny plac w mieście o całkiem sporych wymiarach. Wita on turystów pięknymi kamieniczkami, przyjazną atmosferą i stojącym w centralnym punkcie wspaniałym renesansowym Ratuszem o gotyckim rodowodzie.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78CFEEF-093B-4E2C-A6A2-AC502F1F01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291" y="0"/>
            <a:ext cx="3625096" cy="244722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7720362F-21FA-4A4B-BE34-5CFB0FA490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4394" y="732726"/>
            <a:ext cx="2190750" cy="17145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7999338C-7E3A-4D02-A2DC-2AF92ACD72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545" y="4811610"/>
            <a:ext cx="2105025" cy="17145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F1C40A8-0F40-4541-BCF3-B279B0AFAC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34394" y="4768282"/>
            <a:ext cx="2638425" cy="1752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2848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3117">
        <p:fade/>
        <p:sndAc>
          <p:stSnd>
            <p:snd r:embed="rId3" name="coin.wav"/>
          </p:stSnd>
        </p:sndAc>
      </p:transition>
    </mc:Choice>
    <mc:Fallback>
      <p:transition advTm="3117">
        <p:fade/>
        <p:sndAc>
          <p:stSnd>
            <p:snd r:embed="rId3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80">
          <a:fgClr>
            <a:schemeClr val="accent6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74F350-D8D8-4260-A9C9-6747656D46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Zamek w Szydłowie</a:t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F5BF055-A82A-439F-BC3A-C2E40CF2CC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zamek królewski w Szydłowie. Jest położony na skarpie wzniesienia opadającego ku dolinie rzeczki Ciekącej.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1F1D552-ED83-48EE-A46A-2B4F4538F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38086"/>
            <a:ext cx="2133600" cy="17145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BB6B4C8-82BF-457C-8A40-5EAA336320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1304" y="4786443"/>
            <a:ext cx="3152775" cy="17145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DFECB914-8904-4BEB-B240-CE1F5CA56B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500" y="130175"/>
            <a:ext cx="2705100" cy="1800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969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3117">
        <p:fade/>
        <p:sndAc>
          <p:stSnd>
            <p:snd r:embed="rId3" name="explode.wav"/>
          </p:stSnd>
        </p:sndAc>
      </p:transition>
    </mc:Choice>
    <mc:Fallback>
      <p:transition advTm="3117">
        <p:fade/>
        <p:sndAc>
          <p:stSnd>
            <p:snd r:embed="rId3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C8EC07-F3A9-4CC3-8886-E438F46348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Muzeum Wsi Kieleckiej z Parkiem Etnograficznym w Tokarni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61C516-D64B-4B41-8922-86240CCA9A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Park Etnograficzny w Tokarni jest realizacją założeń naukowych profesora Romana Reinfussa. Zamierzeniem wybitnego etnografa było odtworzenie typowego układu osadniczego z różnych części regionu kieleckiego.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1402EE0-013F-481C-B758-065FE18477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7078" y="4878387"/>
            <a:ext cx="2686050" cy="17145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661354DE-8A69-41D7-A25E-EC5BEF0563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455" y="219076"/>
            <a:ext cx="2466975" cy="17145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FFE5FE58-8210-4369-A14C-D97D561532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565" y="4786444"/>
            <a:ext cx="2981325" cy="1714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6527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3117">
        <p:fade/>
        <p:sndAc>
          <p:stSnd>
            <p:snd r:embed="rId3" name="wind.wav"/>
          </p:stSnd>
        </p:sndAc>
      </p:transition>
    </mc:Choice>
    <mc:Fallback>
      <p:transition advTm="3117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C0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3DE0D6-56E5-4ABC-A47F-73354B155F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uwagę 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70D2F22-DE3C-4CE9-9D5B-13B210D3A9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8000" dirty="0"/>
              <a:t>☺☺☺</a:t>
            </a:r>
            <a:r>
              <a:rPr lang="pl-PL" dirty="0"/>
              <a:t>ANNA WAWRZYK</a:t>
            </a:r>
            <a:endParaRPr lang="pl-PL" sz="8000" dirty="0"/>
          </a:p>
        </p:txBody>
      </p:sp>
    </p:spTree>
    <p:extLst>
      <p:ext uri="{BB962C8B-B14F-4D97-AF65-F5344CB8AC3E}">
        <p14:creationId xmlns:p14="http://schemas.microsoft.com/office/powerpoint/2010/main" val="3673948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3117">
        <p:fade/>
        <p:sndAc>
          <p:stSnd>
            <p:snd r:embed="rId2" name="chimes.wav"/>
          </p:stSnd>
        </p:sndAc>
      </p:transition>
    </mc:Choice>
    <mc:Fallback>
      <p:transition advTm="3117">
        <p:fade/>
        <p:sndAc>
          <p:stSnd>
            <p:snd r:embed="rId2" name="chimes.wav"/>
          </p:stSnd>
        </p:sndAc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9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7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.4|2.1|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3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5|1.6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</TotalTime>
  <Words>252</Words>
  <Application>Microsoft Office PowerPoint</Application>
  <PresentationFormat>Panoramiczny</PresentationFormat>
  <Paragraphs>16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4" baseType="lpstr">
      <vt:lpstr>Arial</vt:lpstr>
      <vt:lpstr>Bahnschrift SemiBold Condensed</vt:lpstr>
      <vt:lpstr>Calibri</vt:lpstr>
      <vt:lpstr>Calibri Light</vt:lpstr>
      <vt:lpstr>Roboto</vt:lpstr>
      <vt:lpstr>Motyw pakietu Office</vt:lpstr>
      <vt:lpstr>Atrakcje województwa </vt:lpstr>
      <vt:lpstr>Góry świętokrzyski </vt:lpstr>
      <vt:lpstr>Zamek w Chęcinach</vt:lpstr>
      <vt:lpstr>Bazylika mniejsza pw. Trójcy Świętej i sanktuarium Relikwii Drzewa Krzyża Świętego </vt:lpstr>
      <vt:lpstr>Rynek w Sandomierzu</vt:lpstr>
      <vt:lpstr>Zamek w Szydłowie </vt:lpstr>
      <vt:lpstr>Muzeum Wsi Kieleckiej z Parkiem Etnograficznym w Tokarni</vt:lpstr>
      <vt:lpstr>Dziękuję za uwagę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Góry świętokrzyski</dc:title>
  <dc:creator>student</dc:creator>
  <cp:lastModifiedBy>student</cp:lastModifiedBy>
  <cp:revision>10</cp:revision>
  <dcterms:created xsi:type="dcterms:W3CDTF">2021-10-08T10:47:48Z</dcterms:created>
  <dcterms:modified xsi:type="dcterms:W3CDTF">2021-10-29T11:04:01Z</dcterms:modified>
</cp:coreProperties>
</file>