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5"/>
  </p:notesMasterIdLst>
  <p:sldIdLst>
    <p:sldId id="256" r:id="rId2"/>
    <p:sldId id="257" r:id="rId3"/>
    <p:sldId id="275" r:id="rId4"/>
    <p:sldId id="258" r:id="rId5"/>
    <p:sldId id="265" r:id="rId6"/>
    <p:sldId id="266" r:id="rId7"/>
    <p:sldId id="268" r:id="rId8"/>
    <p:sldId id="269" r:id="rId9"/>
    <p:sldId id="270" r:id="rId10"/>
    <p:sldId id="271" r:id="rId11"/>
    <p:sldId id="272" r:id="rId12"/>
    <p:sldId id="273" r:id="rId13"/>
    <p:sldId id="274"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AE12C-0DE1-4509-B200-4E1F72B02A84}" type="datetimeFigureOut">
              <a:rPr lang="pl-PL" smtClean="0"/>
              <a:pPr/>
              <a:t>18.02.2021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A48C2-8926-438A-AF53-1CD497DE9F43}" type="slidenum">
              <a:rPr lang="pl-PL" smtClean="0"/>
              <a:pPr/>
              <a:t>‹#›</a:t>
            </a:fld>
            <a:endParaRPr lang="pl-PL"/>
          </a:p>
        </p:txBody>
      </p:sp>
    </p:spTree>
    <p:extLst>
      <p:ext uri="{BB962C8B-B14F-4D97-AF65-F5344CB8AC3E}">
        <p14:creationId xmlns:p14="http://schemas.microsoft.com/office/powerpoint/2010/main" val="360166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1AA48C2-8926-438A-AF53-1CD497DE9F43}" type="slidenum">
              <a:rPr lang="pl-PL" smtClean="0"/>
              <a:pPr/>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16" name="Symbol zastępczy numeru slajdu 15"/>
          <p:cNvSpPr>
            <a:spLocks noGrp="1"/>
          </p:cNvSpPr>
          <p:nvPr>
            <p:ph type="sldNum" sz="quarter" idx="11"/>
          </p:nvPr>
        </p:nvSpPr>
        <p:spPr/>
        <p:txBody>
          <a:bodyPr/>
          <a:lstStyle/>
          <a:p>
            <a:fld id="{19B61A20-3F53-4999-B41A-30212C7DB387}"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B61A20-3F53-4999-B41A-30212C7DB38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B61A20-3F53-4999-B41A-30212C7DB38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79F382E9-042B-4EE5-8411-0214FA2187AA}" type="datetimeFigureOut">
              <a:rPr lang="pl-PL" smtClean="0"/>
              <a:pPr/>
              <a:t>18.02.2021</a:t>
            </a:fld>
            <a:endParaRPr lang="pl-PL"/>
          </a:p>
        </p:txBody>
      </p:sp>
      <p:sp>
        <p:nvSpPr>
          <p:cNvPr id="15" name="Symbol zastępczy numeru slajdu 14"/>
          <p:cNvSpPr>
            <a:spLocks noGrp="1"/>
          </p:cNvSpPr>
          <p:nvPr>
            <p:ph type="sldNum" sz="quarter" idx="15"/>
          </p:nvPr>
        </p:nvSpPr>
        <p:spPr/>
        <p:txBody>
          <a:bodyPr/>
          <a:lstStyle>
            <a:lvl1pPr algn="ctr">
              <a:defRPr/>
            </a:lvl1pPr>
          </a:lstStyle>
          <a:p>
            <a:fld id="{19B61A20-3F53-4999-B41A-30212C7DB387}"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9B61A20-3F53-4999-B41A-30212C7DB387}"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9B61A20-3F53-4999-B41A-30212C7DB387}"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19B61A20-3F53-4999-B41A-30212C7DB387}"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9B61A20-3F53-4999-B41A-30212C7DB387}"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9B61A20-3F53-4999-B41A-30212C7DB38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79F382E9-042B-4EE5-8411-0214FA2187AA}" type="datetimeFigureOut">
              <a:rPr lang="pl-PL" smtClean="0"/>
              <a:pPr/>
              <a:t>18.02.2021</a:t>
            </a:fld>
            <a:endParaRPr lang="pl-PL"/>
          </a:p>
        </p:txBody>
      </p:sp>
      <p:sp>
        <p:nvSpPr>
          <p:cNvPr id="9" name="Symbol zastępczy numeru slajdu 8"/>
          <p:cNvSpPr>
            <a:spLocks noGrp="1"/>
          </p:cNvSpPr>
          <p:nvPr>
            <p:ph type="sldNum" sz="quarter" idx="15"/>
          </p:nvPr>
        </p:nvSpPr>
        <p:spPr/>
        <p:txBody>
          <a:bodyPr/>
          <a:lstStyle/>
          <a:p>
            <a:fld id="{19B61A20-3F53-4999-B41A-30212C7DB387}"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79F382E9-042B-4EE5-8411-0214FA2187AA}" type="datetimeFigureOut">
              <a:rPr lang="pl-PL" smtClean="0"/>
              <a:pPr/>
              <a:t>18.02.2021</a:t>
            </a:fld>
            <a:endParaRPr lang="pl-PL"/>
          </a:p>
        </p:txBody>
      </p:sp>
      <p:sp>
        <p:nvSpPr>
          <p:cNvPr id="9" name="Symbol zastępczy numeru slajdu 8"/>
          <p:cNvSpPr>
            <a:spLocks noGrp="1"/>
          </p:cNvSpPr>
          <p:nvPr>
            <p:ph type="sldNum" sz="quarter" idx="11"/>
          </p:nvPr>
        </p:nvSpPr>
        <p:spPr/>
        <p:txBody>
          <a:bodyPr/>
          <a:lstStyle/>
          <a:p>
            <a:fld id="{19B61A20-3F53-4999-B41A-30212C7DB387}"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9F382E9-042B-4EE5-8411-0214FA2187AA}" type="datetimeFigureOut">
              <a:rPr lang="pl-PL" smtClean="0"/>
              <a:pPr/>
              <a:t>18.02.2021</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9B61A20-3F53-4999-B41A-30212C7DB387}"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normAutofit fontScale="85000" lnSpcReduction="20000"/>
          </a:bodyPr>
          <a:lstStyle/>
          <a:p>
            <a:endParaRPr lang="pl-PL" sz="2800" dirty="0" smtClean="0"/>
          </a:p>
          <a:p>
            <a:r>
              <a:rPr lang="pl-PL" sz="2800" dirty="0" smtClean="0"/>
              <a:t>                             Maria Sitko</a:t>
            </a:r>
          </a:p>
          <a:p>
            <a:r>
              <a:rPr lang="pl-PL" sz="2800" dirty="0" smtClean="0"/>
              <a:t>                         Klasa 6a</a:t>
            </a:r>
            <a:endParaRPr lang="pl-PL" sz="2800" dirty="0"/>
          </a:p>
        </p:txBody>
      </p:sp>
      <p:sp>
        <p:nvSpPr>
          <p:cNvPr id="4" name="Tytuł 3"/>
          <p:cNvSpPr>
            <a:spLocks noGrp="1"/>
          </p:cNvSpPr>
          <p:nvPr>
            <p:ph type="ctrTitle"/>
          </p:nvPr>
        </p:nvSpPr>
        <p:spPr/>
        <p:txBody>
          <a:bodyPr/>
          <a:lstStyle/>
          <a:p>
            <a:r>
              <a:rPr lang="pl-PL" sz="6600" dirty="0" smtClean="0"/>
              <a:t>BAROK</a:t>
            </a:r>
            <a:endParaRPr lang="pl-PL"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187624" y="404664"/>
            <a:ext cx="6984776" cy="523220"/>
          </a:xfrm>
          <a:prstGeom prst="rect">
            <a:avLst/>
          </a:prstGeom>
          <a:noFill/>
        </p:spPr>
        <p:txBody>
          <a:bodyPr wrap="square" rtlCol="0">
            <a:spAutoFit/>
          </a:bodyPr>
          <a:lstStyle/>
          <a:p>
            <a:r>
              <a:rPr lang="pl-PL" sz="2800" dirty="0" smtClean="0">
                <a:latin typeface="Algerian" pitchFamily="82" charset="0"/>
              </a:rPr>
              <a:t> RZEŹBA polskiego baroku</a:t>
            </a:r>
            <a:endParaRPr lang="pl-PL" sz="2800" dirty="0">
              <a:latin typeface="Algerian" pitchFamily="82" charset="0"/>
            </a:endParaRPr>
          </a:p>
        </p:txBody>
      </p:sp>
      <p:sp>
        <p:nvSpPr>
          <p:cNvPr id="17" name="Prostokąt 16"/>
          <p:cNvSpPr/>
          <p:nvPr/>
        </p:nvSpPr>
        <p:spPr>
          <a:xfrm>
            <a:off x="4211960" y="1268760"/>
            <a:ext cx="4608512" cy="4893647"/>
          </a:xfrm>
          <a:prstGeom prst="rect">
            <a:avLst/>
          </a:prstGeom>
        </p:spPr>
        <p:txBody>
          <a:bodyPr wrap="square">
            <a:spAutoFit/>
          </a:bodyPr>
          <a:lstStyle/>
          <a:p>
            <a:r>
              <a:rPr lang="pl-PL" sz="1400" dirty="0" smtClean="0"/>
              <a:t>Wzorem dla rzeźby barokowej była rzeźba antyczna. Rzeźba barokowa wyróżniała się swoją niezwykłą siłą. Rzeźbiono w marmurze, drewnie, brązie i stiuku. Często tworzono figury monumentalne oraz figury wielopostaciowe. Rzeźby często były spiralne, co nadawało im jeszcze więcej niezwykłości. Tworzono liczne dekoracje kościołów i pałaców, pomniki i nagrobki. Łączono rzeźbę z architekturą, malarstwem i fontannami.</a:t>
            </a:r>
            <a:br>
              <a:rPr lang="pl-PL" sz="1400" dirty="0" smtClean="0"/>
            </a:br>
            <a:r>
              <a:rPr lang="pl-PL" sz="1400" dirty="0" smtClean="0"/>
              <a:t>Przykładem rzeźby barokowej jest Pomnik króla Zygmunta III Wazy na placu Zamkowym w Warszawie, wzniesiony w latach 1643 – 1644 z fundacji Władysława IV Wazy według projektu Augustyna Locji i Constantina Teocalli. Został zburzony w roku 1944 i zrekonstruowany w latach 1948 – 1949, wpisany do rejestru zabytków w 1965.</a:t>
            </a:r>
            <a:br>
              <a:rPr lang="pl-PL" sz="1400" dirty="0" smtClean="0"/>
            </a:br>
            <a:r>
              <a:rPr lang="pl-PL" sz="1400" dirty="0" smtClean="0"/>
              <a:t>Na kolumnie widzimy stojącego Króla Zygmunta III Wazy trzymającego w prawej dłoni szable a w lewej krzyż. Na jego głowie jest korona a on sam jest ubrany w zbroje, na plecy opada mu peleryna.</a:t>
            </a:r>
            <a:br>
              <a:rPr lang="pl-PL" sz="1400" dirty="0" smtClean="0"/>
            </a:br>
            <a:r>
              <a:rPr lang="pl-PL" sz="1400" dirty="0" smtClean="0"/>
              <a:t>Innym z przykładów rzeźby są nagrobki, które w okresie baroku uległy oszałamiającej zmianie.</a:t>
            </a:r>
            <a:r>
              <a:rPr lang="pl-PL" dirty="0" smtClean="0"/>
              <a:t/>
            </a:r>
            <a:br>
              <a:rPr lang="pl-PL" dirty="0" smtClean="0"/>
            </a:br>
            <a:endParaRPr lang="pl-PL" dirty="0"/>
          </a:p>
        </p:txBody>
      </p:sp>
      <p:pic>
        <p:nvPicPr>
          <p:cNvPr id="18" name="Obraz 17" descr="pobrane (1).jpg"/>
          <p:cNvPicPr>
            <a:picLocks noChangeAspect="1"/>
          </p:cNvPicPr>
          <p:nvPr/>
        </p:nvPicPr>
        <p:blipFill>
          <a:blip r:embed="rId3" cstate="print"/>
          <a:stretch>
            <a:fillRect/>
          </a:stretch>
        </p:blipFill>
        <p:spPr>
          <a:xfrm>
            <a:off x="395536" y="1340769"/>
            <a:ext cx="3528392" cy="51125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403648" y="476672"/>
            <a:ext cx="5616624" cy="523220"/>
          </a:xfrm>
          <a:prstGeom prst="rect">
            <a:avLst/>
          </a:prstGeom>
          <a:noFill/>
        </p:spPr>
        <p:txBody>
          <a:bodyPr wrap="square" rtlCol="0">
            <a:spAutoFit/>
          </a:bodyPr>
          <a:lstStyle/>
          <a:p>
            <a:r>
              <a:rPr lang="pl-PL" sz="2800" dirty="0" smtClean="0">
                <a:latin typeface="Algerian" pitchFamily="82" charset="0"/>
              </a:rPr>
              <a:t>Literatura i teatr baroku</a:t>
            </a:r>
            <a:endParaRPr lang="pl-PL" sz="2800" dirty="0">
              <a:latin typeface="Algerian" pitchFamily="82" charset="0"/>
            </a:endParaRPr>
          </a:p>
        </p:txBody>
      </p:sp>
      <p:sp>
        <p:nvSpPr>
          <p:cNvPr id="5" name="Prostokąt 4"/>
          <p:cNvSpPr/>
          <p:nvPr/>
        </p:nvSpPr>
        <p:spPr>
          <a:xfrm>
            <a:off x="323528" y="1700808"/>
            <a:ext cx="5256584" cy="5016758"/>
          </a:xfrm>
          <a:prstGeom prst="rect">
            <a:avLst/>
          </a:prstGeom>
        </p:spPr>
        <p:txBody>
          <a:bodyPr wrap="square">
            <a:spAutoFit/>
          </a:bodyPr>
          <a:lstStyle/>
          <a:p>
            <a:r>
              <a:rPr lang="pl-PL" sz="1600" b="1" dirty="0" smtClean="0"/>
              <a:t>Nurt dworski i szlachecki w literaturze:</a:t>
            </a:r>
            <a:r>
              <a:rPr lang="pl-PL" sz="1600" dirty="0" smtClean="0"/>
              <a:t/>
            </a:r>
            <a:br>
              <a:rPr lang="pl-PL" sz="1600" dirty="0" smtClean="0"/>
            </a:br>
            <a:r>
              <a:rPr lang="pl-PL" sz="1600" dirty="0" smtClean="0"/>
              <a:t>W pewnym uproszczeniu mówimy, że w literaturze polskiego baroku zaistniały dwa ważne, podstawowe nurty. Pierwszy - nurt dworski - rozwijający się na dworach magnackich i królewskim. drugi to nurt ziemiański (sarmacki) - charakterystyczny dla szlacheckich dworków ziemiańskich, odległych od miast, tętniących własnym życiem, kultywującym własne tradycje. Nurt dworski reprezentują: Jan Andrzej Morsztyn i Daniel Naborowski. Ten typ literatury uprawiany był na wzór europejski, zwłaszcza modna stała się poezja włoskiego Marina, którego naśladowali także polscy poeci. Poezja dworska miała więc zaskakiwać odbiorcę, dowodzić mistrzostwa autora, wreszcie bawić i uatrakcyjniać uczty i rozmaite dworskie spotkania. Był to nurt kosmopolityczny, czyli czerpiący z wzorów zachodnich, im składający uznanie, a z niechęcią odnoszący się do rodzimych, polskich tradycji.</a:t>
            </a:r>
            <a:br>
              <a:rPr lang="pl-PL" sz="1600" dirty="0" smtClean="0"/>
            </a:br>
            <a:r>
              <a:rPr lang="pl-PL" sz="1600" dirty="0" smtClean="0"/>
              <a:t/>
            </a:r>
            <a:br>
              <a:rPr lang="pl-PL" sz="1600" dirty="0" smtClean="0"/>
            </a:br>
            <a:endParaRPr lang="pl-PL" sz="1600" dirty="0"/>
          </a:p>
        </p:txBody>
      </p:sp>
      <p:sp>
        <p:nvSpPr>
          <p:cNvPr id="12" name="pole tekstowe 11"/>
          <p:cNvSpPr txBox="1"/>
          <p:nvPr/>
        </p:nvSpPr>
        <p:spPr>
          <a:xfrm>
            <a:off x="323528" y="1196752"/>
            <a:ext cx="4176464" cy="461665"/>
          </a:xfrm>
          <a:prstGeom prst="rect">
            <a:avLst/>
          </a:prstGeom>
          <a:noFill/>
        </p:spPr>
        <p:txBody>
          <a:bodyPr wrap="square" rtlCol="0">
            <a:spAutoFit/>
          </a:bodyPr>
          <a:lstStyle/>
          <a:p>
            <a:r>
              <a:rPr lang="pl-PL" sz="2400" dirty="0" smtClean="0">
                <a:solidFill>
                  <a:srgbClr val="FFFF00"/>
                </a:solidFill>
              </a:rPr>
              <a:t>LITERATURA</a:t>
            </a:r>
            <a:endParaRPr lang="pl-PL" sz="2400" dirty="0">
              <a:solidFill>
                <a:srgbClr val="FFFF00"/>
              </a:solidFill>
            </a:endParaRPr>
          </a:p>
        </p:txBody>
      </p:sp>
      <p:pic>
        <p:nvPicPr>
          <p:cNvPr id="6" name="Obraz 5" descr="_Jan_Andrzej_Morsztyn.png"/>
          <p:cNvPicPr>
            <a:picLocks noChangeAspect="1"/>
          </p:cNvPicPr>
          <p:nvPr/>
        </p:nvPicPr>
        <p:blipFill>
          <a:blip r:embed="rId2" cstate="print"/>
          <a:stretch>
            <a:fillRect/>
          </a:stretch>
        </p:blipFill>
        <p:spPr>
          <a:xfrm>
            <a:off x="5652120" y="1628800"/>
            <a:ext cx="2920105" cy="4032448"/>
          </a:xfrm>
          <a:prstGeom prst="rect">
            <a:avLst/>
          </a:prstGeom>
        </p:spPr>
      </p:pic>
      <p:sp>
        <p:nvSpPr>
          <p:cNvPr id="7" name="pole tekstowe 6"/>
          <p:cNvSpPr txBox="1"/>
          <p:nvPr/>
        </p:nvSpPr>
        <p:spPr>
          <a:xfrm>
            <a:off x="5580112" y="5877272"/>
            <a:ext cx="2808312" cy="461665"/>
          </a:xfrm>
          <a:prstGeom prst="rect">
            <a:avLst/>
          </a:prstGeom>
          <a:noFill/>
        </p:spPr>
        <p:txBody>
          <a:bodyPr wrap="square" rtlCol="0">
            <a:spAutoFit/>
          </a:bodyPr>
          <a:lstStyle/>
          <a:p>
            <a:r>
              <a:rPr lang="pl-PL" sz="1200" dirty="0" smtClean="0"/>
              <a:t>Jan Andrzej Morsztyn– poeta epoki baroku w Polsce</a:t>
            </a:r>
            <a:endParaRPr lang="pl-PL"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979712" y="116632"/>
            <a:ext cx="2016224" cy="523220"/>
          </a:xfrm>
          <a:prstGeom prst="rect">
            <a:avLst/>
          </a:prstGeom>
          <a:noFill/>
        </p:spPr>
        <p:txBody>
          <a:bodyPr wrap="square" rtlCol="0">
            <a:spAutoFit/>
          </a:bodyPr>
          <a:lstStyle/>
          <a:p>
            <a:r>
              <a:rPr lang="pl-PL" sz="2800" dirty="0" smtClean="0">
                <a:solidFill>
                  <a:srgbClr val="FFFF00"/>
                </a:solidFill>
              </a:rPr>
              <a:t>TEATR</a:t>
            </a:r>
            <a:endParaRPr lang="pl-PL" sz="2800" dirty="0">
              <a:solidFill>
                <a:srgbClr val="FFFF00"/>
              </a:solidFill>
            </a:endParaRPr>
          </a:p>
        </p:txBody>
      </p:sp>
      <p:sp>
        <p:nvSpPr>
          <p:cNvPr id="7" name="Prostokąt 6"/>
          <p:cNvSpPr/>
          <p:nvPr/>
        </p:nvSpPr>
        <p:spPr>
          <a:xfrm>
            <a:off x="4572000" y="548680"/>
            <a:ext cx="4212976" cy="3139321"/>
          </a:xfrm>
          <a:prstGeom prst="rect">
            <a:avLst/>
          </a:prstGeom>
        </p:spPr>
        <p:txBody>
          <a:bodyPr wrap="square">
            <a:spAutoFit/>
          </a:bodyPr>
          <a:lstStyle/>
          <a:p>
            <a:r>
              <a:rPr lang="pl-PL" dirty="0" smtClean="0"/>
              <a:t>W okresie baroku dokonał się w teatrze (zapoczątkowany w XVI w.) jeden z najważniejszych przełomów — przejście od sceny symultanicznej do sceny sukcesywnej. Ukształtował się wówczas we Włoszech, panujący do czasów obecnych, typ stałej sceny pudełkowej, budowanej w zamkniętym pomieszczeniu, oddzielonej od widowni (amfiteatralnej, później lożowej) ramą sceniczną i kurtyną. </a:t>
            </a:r>
            <a:endParaRPr lang="pl-PL" dirty="0"/>
          </a:p>
        </p:txBody>
      </p:sp>
      <p:sp>
        <p:nvSpPr>
          <p:cNvPr id="13" name="Prostokąt 12"/>
          <p:cNvSpPr/>
          <p:nvPr/>
        </p:nvSpPr>
        <p:spPr>
          <a:xfrm>
            <a:off x="611560" y="3933056"/>
            <a:ext cx="8136904" cy="2585323"/>
          </a:xfrm>
          <a:prstGeom prst="rect">
            <a:avLst/>
          </a:prstGeom>
        </p:spPr>
        <p:txBody>
          <a:bodyPr wrap="square">
            <a:spAutoFit/>
          </a:bodyPr>
          <a:lstStyle/>
          <a:p>
            <a:pPr fontAlgn="base"/>
            <a:r>
              <a:rPr lang="pl-PL" dirty="0" smtClean="0"/>
              <a:t>W Polsce nowym zjawiskiem stał się teatr szkolny.</a:t>
            </a:r>
          </a:p>
          <a:p>
            <a:pPr fontAlgn="base"/>
            <a:r>
              <a:rPr lang="pl-PL" dirty="0" smtClean="0"/>
              <a:t>Rozwinął się po sprowadzeniu do kraju jezuitów w 1564 roku.</a:t>
            </a:r>
          </a:p>
          <a:p>
            <a:pPr fontAlgn="base"/>
            <a:r>
              <a:rPr lang="pl-PL" dirty="0" smtClean="0"/>
              <a:t>Działał w stworzonych przez nich kolegiach.</a:t>
            </a:r>
          </a:p>
          <a:p>
            <a:pPr fontAlgn="base"/>
            <a:r>
              <a:rPr lang="pl-PL" dirty="0" smtClean="0"/>
              <a:t>O repertuarze czy doborze aktorów decydował często prowincjał zakonu.</a:t>
            </a:r>
          </a:p>
          <a:p>
            <a:pPr fontAlgn="base"/>
            <a:r>
              <a:rPr lang="pl-PL" dirty="0" smtClean="0"/>
              <a:t>Teatr ten miał wpływ na kulturę społeczeństwa.</a:t>
            </a:r>
          </a:p>
          <a:p>
            <a:pPr fontAlgn="base"/>
            <a:r>
              <a:rPr lang="pl-PL" dirty="0" smtClean="0"/>
              <a:t>Różne źródła podają, że w ciągu półtora wieku jezuici wystawili kilkanaście tysięcy spektakli.</a:t>
            </a:r>
          </a:p>
          <a:p>
            <a:pPr fontAlgn="base"/>
            <a:r>
              <a:rPr lang="pl-PL" dirty="0" smtClean="0"/>
              <a:t>Przedstawienia miały charakter propagandowo-religijny i moralizatorski.</a:t>
            </a:r>
          </a:p>
          <a:p>
            <a:pPr fontAlgn="base"/>
            <a:r>
              <a:rPr lang="pl-PL" dirty="0" smtClean="0"/>
              <a:t>Oglądano te widowiska bardzo chętnie.</a:t>
            </a:r>
            <a:endParaRPr lang="pl-PL" dirty="0"/>
          </a:p>
        </p:txBody>
      </p:sp>
      <p:pic>
        <p:nvPicPr>
          <p:cNvPr id="2050" name="Picture 2" descr="https://www.letelegramme.fr/ar/imgproxy.php/images/2001/05/23/200105232740526_low.jpg?article=20010523-2740526&amp;aaaammjj=20010523"/>
          <p:cNvPicPr>
            <a:picLocks noChangeAspect="1" noChangeArrowheads="1"/>
          </p:cNvPicPr>
          <p:nvPr/>
        </p:nvPicPr>
        <p:blipFill>
          <a:blip r:embed="rId2" cstate="print"/>
          <a:srcRect/>
          <a:stretch>
            <a:fillRect/>
          </a:stretch>
        </p:blipFill>
        <p:spPr bwMode="auto">
          <a:xfrm>
            <a:off x="395537" y="692696"/>
            <a:ext cx="3888432" cy="32194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755576" y="2708920"/>
            <a:ext cx="7200800" cy="1107996"/>
          </a:xfrm>
          <a:prstGeom prst="rect">
            <a:avLst/>
          </a:prstGeom>
          <a:noFill/>
        </p:spPr>
        <p:txBody>
          <a:bodyPr wrap="square" rtlCol="0">
            <a:spAutoFit/>
          </a:bodyPr>
          <a:lstStyle/>
          <a:p>
            <a:r>
              <a:rPr lang="pl-PL" sz="6600" dirty="0" smtClean="0"/>
              <a:t>Dziękuję za uwagę.</a:t>
            </a:r>
            <a:endParaRPr lang="pl-PL"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260648"/>
            <a:ext cx="7200800" cy="6192688"/>
          </a:xfrm>
        </p:spPr>
        <p:txBody>
          <a:bodyPr>
            <a:normAutofit fontScale="32500" lnSpcReduction="20000"/>
          </a:bodyPr>
          <a:lstStyle/>
          <a:p>
            <a:pPr>
              <a:buNone/>
            </a:pPr>
            <a:r>
              <a:rPr lang="pl-PL" sz="16000" dirty="0" smtClean="0">
                <a:solidFill>
                  <a:schemeClr val="accent3"/>
                </a:solidFill>
                <a:latin typeface="Algerian" pitchFamily="82" charset="0"/>
              </a:rPr>
              <a:t>               </a:t>
            </a:r>
            <a:r>
              <a:rPr lang="pl-PL" sz="16000" dirty="0" smtClean="0">
                <a:solidFill>
                  <a:srgbClr val="FFC000"/>
                </a:solidFill>
                <a:latin typeface="Algerian" pitchFamily="82" charset="0"/>
              </a:rPr>
              <a:t>Barok </a:t>
            </a:r>
            <a:r>
              <a:rPr lang="pl-PL" sz="16000" dirty="0" smtClean="0">
                <a:solidFill>
                  <a:schemeClr val="accent3"/>
                </a:solidFill>
                <a:latin typeface="Algerian" pitchFamily="82" charset="0"/>
              </a:rPr>
              <a:t>                          </a:t>
            </a:r>
            <a:r>
              <a:rPr lang="pl-PL" sz="16000" dirty="0" smtClean="0">
                <a:latin typeface="Algerian" pitchFamily="82" charset="0"/>
              </a:rPr>
              <a:t> </a:t>
            </a:r>
          </a:p>
          <a:p>
            <a:endParaRPr lang="pl-PL" dirty="0" smtClean="0"/>
          </a:p>
          <a:p>
            <a:r>
              <a:rPr lang="pl-PL" sz="5600" dirty="0" smtClean="0"/>
              <a:t>,,Barok pojawił się jako styl w sztuce po renesansie, na początku we Włoszech w II połowie XVI wieku. W XVII stuleciu rozpowszechnił się w niemal całej Europie, chociaż jego najsilniejszym ośrodkiem pozostawała Italia. Trwał aż do XVIII wieku, kiedy to przekształcił się w rokoko, później w klasycyzm.</a:t>
            </a:r>
            <a:br>
              <a:rPr lang="pl-PL" sz="5600" dirty="0" smtClean="0"/>
            </a:br>
            <a:r>
              <a:rPr lang="pl-PL" sz="5600" dirty="0" smtClean="0"/>
              <a:t>Barok obejmował przejawy działalności literackiej i artystycznej, a także filozofie i architekturę.</a:t>
            </a:r>
            <a:br>
              <a:rPr lang="pl-PL" sz="5600" dirty="0" smtClean="0"/>
            </a:br>
            <a:r>
              <a:rPr lang="pl-PL" sz="5600" dirty="0" smtClean="0"/>
              <a:t>Powstanie baroku wiąże się z wieloma wojnami i głodem, którego doświadczyli ludzie w XVI i XVII wieku. Zaczęto wtedy wątpić w potęgę jednostki (co było podkreślane w renesansie). Pomocy zaczęto szukać w religii, u Boga’’.</a:t>
            </a:r>
            <a:br>
              <a:rPr lang="pl-PL" sz="5600" dirty="0" smtClean="0"/>
            </a:br>
            <a:r>
              <a:rPr lang="pl-PL" sz="5600" dirty="0" smtClean="0"/>
              <a:t/>
            </a:r>
            <a:br>
              <a:rPr lang="pl-PL" sz="5600" dirty="0" smtClean="0"/>
            </a:br>
            <a:r>
              <a:rPr lang="pl-PL" sz="5600" dirty="0" smtClean="0"/>
              <a:t>Nazwa barok prawdopodobnie pochodzi od słowa </a:t>
            </a:r>
            <a:r>
              <a:rPr lang="pl-PL" sz="5600" dirty="0" err="1" smtClean="0"/>
              <a:t>barocco</a:t>
            </a:r>
            <a:r>
              <a:rPr lang="pl-PL" sz="5600" dirty="0" smtClean="0"/>
              <a:t>, które po portugalsku oznacza perłę o nieregularnym kształcie.</a:t>
            </a:r>
            <a:br>
              <a:rPr lang="pl-PL" sz="5600" dirty="0" smtClean="0"/>
            </a:br>
            <a:r>
              <a:rPr lang="pl-PL" sz="5600" dirty="0" smtClean="0"/>
              <a:t/>
            </a:r>
            <a:br>
              <a:rPr lang="pl-PL" sz="5600" dirty="0" smtClean="0"/>
            </a:br>
            <a:r>
              <a:rPr lang="pl-PL" sz="5600" dirty="0" smtClean="0"/>
              <a:t/>
            </a:r>
            <a:br>
              <a:rPr lang="pl-PL" sz="5600" dirty="0" smtClean="0"/>
            </a:br>
            <a:endParaRPr lang="pl-PL" sz="5600" dirty="0"/>
          </a:p>
        </p:txBody>
      </p:sp>
      <p:pic>
        <p:nvPicPr>
          <p:cNvPr id="4" name="Obraz 3" descr="perła.jpg"/>
          <p:cNvPicPr>
            <a:picLocks noChangeAspect="1"/>
          </p:cNvPicPr>
          <p:nvPr/>
        </p:nvPicPr>
        <p:blipFill>
          <a:blip r:embed="rId2" cstate="print"/>
          <a:stretch>
            <a:fillRect/>
          </a:stretch>
        </p:blipFill>
        <p:spPr>
          <a:xfrm>
            <a:off x="2915816" y="4365104"/>
            <a:ext cx="3960440" cy="21602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40" y="1484784"/>
            <a:ext cx="6912768" cy="4524315"/>
          </a:xfrm>
          <a:prstGeom prst="rect">
            <a:avLst/>
          </a:prstGeom>
        </p:spPr>
        <p:txBody>
          <a:bodyPr wrap="square">
            <a:spAutoFit/>
          </a:bodyPr>
          <a:lstStyle/>
          <a:p>
            <a:r>
              <a:rPr lang="pl-PL" dirty="0" smtClean="0"/>
              <a:t>• bogactwo środków</a:t>
            </a:r>
            <a:br>
              <a:rPr lang="pl-PL" dirty="0" smtClean="0"/>
            </a:br>
            <a:r>
              <a:rPr lang="pl-PL" dirty="0" smtClean="0"/>
              <a:t>• oryginalność</a:t>
            </a:r>
            <a:br>
              <a:rPr lang="pl-PL" dirty="0" smtClean="0"/>
            </a:br>
            <a:r>
              <a:rPr lang="pl-PL" dirty="0" smtClean="0"/>
              <a:t>• kontrast</a:t>
            </a:r>
            <a:br>
              <a:rPr lang="pl-PL" dirty="0" smtClean="0"/>
            </a:br>
            <a:r>
              <a:rPr lang="pl-PL" dirty="0" smtClean="0"/>
              <a:t>• ruch</a:t>
            </a:r>
            <a:br>
              <a:rPr lang="pl-PL" dirty="0" smtClean="0"/>
            </a:br>
            <a:r>
              <a:rPr lang="pl-PL" dirty="0" smtClean="0"/>
              <a:t>• emocjonalność</a:t>
            </a:r>
            <a:br>
              <a:rPr lang="pl-PL" dirty="0" smtClean="0"/>
            </a:br>
            <a:r>
              <a:rPr lang="pl-PL" dirty="0" smtClean="0"/>
              <a:t>• łączenie różnych elementów</a:t>
            </a:r>
            <a:br>
              <a:rPr lang="pl-PL" dirty="0" smtClean="0"/>
            </a:br>
            <a:r>
              <a:rPr lang="pl-PL" dirty="0" smtClean="0"/>
              <a:t>• nawiązywanie do kultury ludowej, współczesności i codzienności</a:t>
            </a:r>
            <a:br>
              <a:rPr lang="pl-PL" dirty="0" smtClean="0"/>
            </a:br>
            <a:r>
              <a:rPr lang="pl-PL" dirty="0" smtClean="0"/>
              <a:t>• tematyka religijna i mitologiczna</a:t>
            </a:r>
            <a:br>
              <a:rPr lang="pl-PL" dirty="0" smtClean="0"/>
            </a:br>
            <a:r>
              <a:rPr lang="pl-PL" dirty="0" smtClean="0"/>
              <a:t>• dynamika</a:t>
            </a:r>
            <a:br>
              <a:rPr lang="pl-PL" dirty="0" smtClean="0"/>
            </a:br>
            <a:r>
              <a:rPr lang="pl-PL" dirty="0" smtClean="0"/>
              <a:t>• ekspresja, teatralność</a:t>
            </a:r>
            <a:br>
              <a:rPr lang="pl-PL" dirty="0" smtClean="0"/>
            </a:br>
            <a:r>
              <a:rPr lang="pl-PL" dirty="0" smtClean="0"/>
              <a:t>• znaczna rola koloru</a:t>
            </a:r>
            <a:br>
              <a:rPr lang="pl-PL" dirty="0" smtClean="0"/>
            </a:br>
            <a:r>
              <a:rPr lang="pl-PL" dirty="0" smtClean="0"/>
              <a:t>• posługiwano się alegorią (symbolem) i personifikacją</a:t>
            </a:r>
            <a:br>
              <a:rPr lang="pl-PL" dirty="0" smtClean="0"/>
            </a:br>
            <a:r>
              <a:rPr lang="pl-PL" dirty="0" smtClean="0"/>
              <a:t>• światłem wydobywano dominantę (czyli motyw najważniejszy)</a:t>
            </a:r>
            <a:br>
              <a:rPr lang="pl-PL" dirty="0" smtClean="0"/>
            </a:br>
            <a:r>
              <a:rPr lang="pl-PL" dirty="0" smtClean="0"/>
              <a:t>• w kompozycji dominują kierunki ukośne</a:t>
            </a:r>
            <a:br>
              <a:rPr lang="pl-PL" dirty="0" smtClean="0"/>
            </a:br>
            <a:r>
              <a:rPr lang="pl-PL" dirty="0" smtClean="0"/>
              <a:t/>
            </a:r>
            <a:br>
              <a:rPr lang="pl-PL" dirty="0" smtClean="0"/>
            </a:br>
            <a:endParaRPr lang="pl-PL" dirty="0"/>
          </a:p>
        </p:txBody>
      </p:sp>
      <p:sp>
        <p:nvSpPr>
          <p:cNvPr id="3" name="pole tekstowe 2"/>
          <p:cNvSpPr txBox="1"/>
          <p:nvPr/>
        </p:nvSpPr>
        <p:spPr>
          <a:xfrm>
            <a:off x="1331640" y="476672"/>
            <a:ext cx="9865096" cy="923330"/>
          </a:xfrm>
          <a:prstGeom prst="rect">
            <a:avLst/>
          </a:prstGeom>
          <a:noFill/>
        </p:spPr>
        <p:txBody>
          <a:bodyPr wrap="square" rtlCol="0">
            <a:spAutoFit/>
          </a:bodyPr>
          <a:lstStyle/>
          <a:p>
            <a:r>
              <a:rPr lang="pl-PL" sz="5400" dirty="0" smtClean="0">
                <a:solidFill>
                  <a:srgbClr val="FFC000"/>
                </a:solidFill>
                <a:latin typeface="Algerian" pitchFamily="82" charset="0"/>
              </a:rPr>
              <a:t>Cechy baroku:</a:t>
            </a:r>
            <a:endParaRPr lang="pl-PL" sz="5400" dirty="0">
              <a:solidFill>
                <a:srgbClr val="FFC000"/>
              </a:solidFill>
              <a:latin typeface="Algerian"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ole tekstowe 10"/>
          <p:cNvSpPr txBox="1"/>
          <p:nvPr/>
        </p:nvSpPr>
        <p:spPr>
          <a:xfrm>
            <a:off x="3347864" y="260648"/>
            <a:ext cx="2592288" cy="923330"/>
          </a:xfrm>
          <a:prstGeom prst="rect">
            <a:avLst/>
          </a:prstGeom>
          <a:noFill/>
        </p:spPr>
        <p:txBody>
          <a:bodyPr wrap="square" rtlCol="0">
            <a:spAutoFit/>
          </a:bodyPr>
          <a:lstStyle/>
          <a:p>
            <a:r>
              <a:rPr lang="pl-PL" sz="5400" dirty="0" smtClean="0">
                <a:solidFill>
                  <a:schemeClr val="tx2"/>
                </a:solidFill>
              </a:rPr>
              <a:t>BAROK</a:t>
            </a:r>
            <a:endParaRPr lang="pl-PL" sz="5400" dirty="0">
              <a:solidFill>
                <a:schemeClr val="tx2"/>
              </a:solidFill>
            </a:endParaRPr>
          </a:p>
        </p:txBody>
      </p:sp>
      <p:cxnSp>
        <p:nvCxnSpPr>
          <p:cNvPr id="32" name="Łącznik prosty ze strzałką 31"/>
          <p:cNvCxnSpPr/>
          <p:nvPr/>
        </p:nvCxnSpPr>
        <p:spPr>
          <a:xfrm flipH="1">
            <a:off x="12276856" y="1700808"/>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p:nvPr/>
        </p:nvCxnSpPr>
        <p:spPr>
          <a:xfrm flipH="1">
            <a:off x="2843808" y="980728"/>
            <a:ext cx="57606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Łącznik prosty ze strzałką 39"/>
          <p:cNvCxnSpPr/>
          <p:nvPr/>
        </p:nvCxnSpPr>
        <p:spPr>
          <a:xfrm>
            <a:off x="5580112" y="980728"/>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Łącznik prosty ze strzałką 42"/>
          <p:cNvCxnSpPr/>
          <p:nvPr/>
        </p:nvCxnSpPr>
        <p:spPr>
          <a:xfrm>
            <a:off x="4644008" y="980728"/>
            <a:ext cx="0" cy="73285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5" name="pole tekstowe 44"/>
          <p:cNvSpPr txBox="1"/>
          <p:nvPr/>
        </p:nvSpPr>
        <p:spPr>
          <a:xfrm>
            <a:off x="1331640" y="1340768"/>
            <a:ext cx="1944216" cy="707886"/>
          </a:xfrm>
          <a:prstGeom prst="rect">
            <a:avLst/>
          </a:prstGeom>
          <a:noFill/>
        </p:spPr>
        <p:txBody>
          <a:bodyPr wrap="square" rtlCol="0">
            <a:spAutoFit/>
          </a:bodyPr>
          <a:lstStyle/>
          <a:p>
            <a:r>
              <a:rPr lang="pl-PL" sz="2000" dirty="0" smtClean="0">
                <a:latin typeface="Algerian" pitchFamily="82" charset="0"/>
              </a:rPr>
              <a:t>ARCHITEKTURA</a:t>
            </a:r>
            <a:endParaRPr lang="pl-PL" sz="2000" dirty="0">
              <a:latin typeface="Algerian" pitchFamily="82" charset="0"/>
            </a:endParaRPr>
          </a:p>
        </p:txBody>
      </p:sp>
      <p:sp>
        <p:nvSpPr>
          <p:cNvPr id="46" name="pole tekstowe 45"/>
          <p:cNvSpPr txBox="1"/>
          <p:nvPr/>
        </p:nvSpPr>
        <p:spPr>
          <a:xfrm>
            <a:off x="3995936" y="1916832"/>
            <a:ext cx="1224136" cy="400110"/>
          </a:xfrm>
          <a:prstGeom prst="rect">
            <a:avLst/>
          </a:prstGeom>
          <a:noFill/>
        </p:spPr>
        <p:txBody>
          <a:bodyPr wrap="square" rtlCol="0">
            <a:spAutoFit/>
          </a:bodyPr>
          <a:lstStyle/>
          <a:p>
            <a:r>
              <a:rPr lang="pl-PL" sz="2000" dirty="0" smtClean="0">
                <a:latin typeface="Algerian" pitchFamily="82" charset="0"/>
              </a:rPr>
              <a:t>RZEŹBA</a:t>
            </a:r>
            <a:endParaRPr lang="pl-PL" sz="2000" dirty="0">
              <a:latin typeface="Algerian" pitchFamily="82" charset="0"/>
            </a:endParaRPr>
          </a:p>
        </p:txBody>
      </p:sp>
      <p:sp>
        <p:nvSpPr>
          <p:cNvPr id="47" name="pole tekstowe 46"/>
          <p:cNvSpPr txBox="1"/>
          <p:nvPr/>
        </p:nvSpPr>
        <p:spPr>
          <a:xfrm>
            <a:off x="6372200" y="1412776"/>
            <a:ext cx="1728192" cy="369332"/>
          </a:xfrm>
          <a:prstGeom prst="rect">
            <a:avLst/>
          </a:prstGeom>
          <a:noFill/>
        </p:spPr>
        <p:txBody>
          <a:bodyPr wrap="square" rtlCol="0">
            <a:spAutoFit/>
          </a:bodyPr>
          <a:lstStyle/>
          <a:p>
            <a:r>
              <a:rPr lang="pl-PL" dirty="0" smtClean="0">
                <a:latin typeface="Algerian" pitchFamily="82" charset="0"/>
              </a:rPr>
              <a:t>MALARSTWO</a:t>
            </a:r>
            <a:endParaRPr lang="pl-PL" dirty="0">
              <a:latin typeface="Algerian" pitchFamily="82" charset="0"/>
            </a:endParaRPr>
          </a:p>
        </p:txBody>
      </p:sp>
      <p:sp>
        <p:nvSpPr>
          <p:cNvPr id="48" name="pole tekstowe 47"/>
          <p:cNvSpPr txBox="1"/>
          <p:nvPr/>
        </p:nvSpPr>
        <p:spPr>
          <a:xfrm>
            <a:off x="323528" y="1772816"/>
            <a:ext cx="3276872" cy="3139321"/>
          </a:xfrm>
          <a:prstGeom prst="rect">
            <a:avLst/>
          </a:prstGeom>
          <a:noFill/>
        </p:spPr>
        <p:txBody>
          <a:bodyPr wrap="square" rtlCol="0">
            <a:spAutoFit/>
          </a:bodyPr>
          <a:lstStyle/>
          <a:p>
            <a:r>
              <a:rPr lang="pl-PL" dirty="0" smtClean="0">
                <a:solidFill>
                  <a:schemeClr val="bg1"/>
                </a:solidFill>
              </a:rPr>
              <a:t>-monumentalne, często falujące fasady, przepych</a:t>
            </a:r>
          </a:p>
          <a:p>
            <a:r>
              <a:rPr lang="pl-PL" dirty="0" smtClean="0">
                <a:solidFill>
                  <a:schemeClr val="bg1"/>
                </a:solidFill>
              </a:rPr>
              <a:t>-budowle usytuowane na planie ośmiokąta i innych nieregularnych planach</a:t>
            </a:r>
          </a:p>
          <a:p>
            <a:r>
              <a:rPr lang="pl-PL" dirty="0" smtClean="0">
                <a:solidFill>
                  <a:schemeClr val="bg1"/>
                </a:solidFill>
              </a:rPr>
              <a:t>-charakterystyczne budowle, pałace z reprezentacyjnymi ogrodami</a:t>
            </a:r>
          </a:p>
          <a:p>
            <a:r>
              <a:rPr lang="pl-PL" dirty="0" smtClean="0">
                <a:solidFill>
                  <a:schemeClr val="bg1"/>
                </a:solidFill>
              </a:rPr>
              <a:t>-rozbudowane detale: fasady, kartusze, medaliony, malarstwo iluzjonistyczne</a:t>
            </a:r>
          </a:p>
        </p:txBody>
      </p:sp>
      <p:sp>
        <p:nvSpPr>
          <p:cNvPr id="49" name="pole tekstowe 48"/>
          <p:cNvSpPr txBox="1"/>
          <p:nvPr/>
        </p:nvSpPr>
        <p:spPr>
          <a:xfrm>
            <a:off x="3779912" y="2276872"/>
            <a:ext cx="2160240" cy="2031325"/>
          </a:xfrm>
          <a:prstGeom prst="rect">
            <a:avLst/>
          </a:prstGeom>
          <a:noFill/>
        </p:spPr>
        <p:txBody>
          <a:bodyPr wrap="square" rtlCol="0">
            <a:spAutoFit/>
          </a:bodyPr>
          <a:lstStyle/>
          <a:p>
            <a:r>
              <a:rPr lang="pl-PL" dirty="0" smtClean="0">
                <a:solidFill>
                  <a:schemeClr val="bg1"/>
                </a:solidFill>
              </a:rPr>
              <a:t>-realizm, emocje wyrażana gestem</a:t>
            </a:r>
          </a:p>
          <a:p>
            <a:r>
              <a:rPr lang="pl-PL" dirty="0" smtClean="0">
                <a:solidFill>
                  <a:schemeClr val="bg1"/>
                </a:solidFill>
              </a:rPr>
              <a:t>-niespokojna, dynamiczna kompozycja</a:t>
            </a:r>
          </a:p>
          <a:p>
            <a:r>
              <a:rPr lang="pl-PL" dirty="0" smtClean="0">
                <a:solidFill>
                  <a:schemeClr val="bg1"/>
                </a:solidFill>
              </a:rPr>
              <a:t>-rzeźby ogrodowe, fontanny</a:t>
            </a:r>
            <a:endParaRPr lang="pl-PL" dirty="0">
              <a:solidFill>
                <a:schemeClr val="bg1"/>
              </a:solidFill>
            </a:endParaRPr>
          </a:p>
        </p:txBody>
      </p:sp>
      <p:sp>
        <p:nvSpPr>
          <p:cNvPr id="51" name="pole tekstowe 50"/>
          <p:cNvSpPr txBox="1"/>
          <p:nvPr/>
        </p:nvSpPr>
        <p:spPr>
          <a:xfrm>
            <a:off x="6084168" y="1772816"/>
            <a:ext cx="2736304" cy="2308324"/>
          </a:xfrm>
          <a:prstGeom prst="rect">
            <a:avLst/>
          </a:prstGeom>
          <a:noFill/>
        </p:spPr>
        <p:txBody>
          <a:bodyPr wrap="square" rtlCol="0">
            <a:spAutoFit/>
          </a:bodyPr>
          <a:lstStyle/>
          <a:p>
            <a:r>
              <a:rPr lang="pl-PL" dirty="0" smtClean="0">
                <a:solidFill>
                  <a:schemeClr val="bg1"/>
                </a:solidFill>
              </a:rPr>
              <a:t>-silne kontrasty światła i cienia</a:t>
            </a:r>
          </a:p>
          <a:p>
            <a:r>
              <a:rPr lang="pl-PL" dirty="0" smtClean="0">
                <a:solidFill>
                  <a:schemeClr val="bg1"/>
                </a:solidFill>
              </a:rPr>
              <a:t>-dynamiczna, bogata kompozycja, ruch</a:t>
            </a:r>
          </a:p>
          <a:p>
            <a:r>
              <a:rPr lang="pl-PL" dirty="0" smtClean="0">
                <a:solidFill>
                  <a:schemeClr val="bg1"/>
                </a:solidFill>
              </a:rPr>
              <a:t>-realizm, portret psychologiczny, wyodrębnienie martwej natury, pejzażu</a:t>
            </a:r>
            <a:endParaRPr lang="pl-PL" dirty="0">
              <a:solidFill>
                <a:schemeClr val="bg1"/>
              </a:solidFill>
            </a:endParaRPr>
          </a:p>
        </p:txBody>
      </p:sp>
      <p:pic>
        <p:nvPicPr>
          <p:cNvPr id="61" name="Obraz 60" descr="BAROK MALARSTWO.jpg"/>
          <p:cNvPicPr>
            <a:picLocks noChangeAspect="1"/>
          </p:cNvPicPr>
          <p:nvPr/>
        </p:nvPicPr>
        <p:blipFill>
          <a:blip r:embed="rId2" cstate="print"/>
          <a:stretch>
            <a:fillRect/>
          </a:stretch>
        </p:blipFill>
        <p:spPr>
          <a:xfrm>
            <a:off x="6516216" y="4077072"/>
            <a:ext cx="1944216" cy="2354372"/>
          </a:xfrm>
          <a:prstGeom prst="rect">
            <a:avLst/>
          </a:prstGeom>
        </p:spPr>
      </p:pic>
      <p:pic>
        <p:nvPicPr>
          <p:cNvPr id="62" name="Obraz 61" descr="BAROK RZEŹBA.jpg"/>
          <p:cNvPicPr>
            <a:picLocks noChangeAspect="1"/>
          </p:cNvPicPr>
          <p:nvPr/>
        </p:nvPicPr>
        <p:blipFill>
          <a:blip r:embed="rId3" cstate="print"/>
          <a:stretch>
            <a:fillRect/>
          </a:stretch>
        </p:blipFill>
        <p:spPr>
          <a:xfrm>
            <a:off x="4067944" y="4221088"/>
            <a:ext cx="1565920" cy="2348880"/>
          </a:xfrm>
          <a:prstGeom prst="rect">
            <a:avLst/>
          </a:prstGeom>
        </p:spPr>
      </p:pic>
      <p:pic>
        <p:nvPicPr>
          <p:cNvPr id="16" name="Obraz 15" descr="palacbranickich.jpg"/>
          <p:cNvPicPr>
            <a:picLocks noChangeAspect="1"/>
          </p:cNvPicPr>
          <p:nvPr/>
        </p:nvPicPr>
        <p:blipFill>
          <a:blip r:embed="rId4" cstate="print"/>
          <a:stretch>
            <a:fillRect/>
          </a:stretch>
        </p:blipFill>
        <p:spPr>
          <a:xfrm>
            <a:off x="323528" y="4941168"/>
            <a:ext cx="2952328" cy="17259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620688"/>
            <a:ext cx="8352928" cy="1477328"/>
          </a:xfrm>
          <a:prstGeom prst="rect">
            <a:avLst/>
          </a:prstGeom>
        </p:spPr>
        <p:txBody>
          <a:bodyPr wrap="square">
            <a:spAutoFit/>
          </a:bodyPr>
          <a:lstStyle/>
          <a:p>
            <a:r>
              <a:rPr lang="pl-PL" sz="3600" dirty="0" smtClean="0">
                <a:solidFill>
                  <a:schemeClr val="bg1"/>
                </a:solidFill>
              </a:rPr>
              <a:t>BAROK</a:t>
            </a:r>
            <a:r>
              <a:rPr lang="pl-PL" sz="3600" dirty="0" smtClean="0">
                <a:solidFill>
                  <a:schemeClr val="bg2"/>
                </a:solidFill>
              </a:rPr>
              <a:t> </a:t>
            </a:r>
            <a:r>
              <a:rPr lang="pl-PL" sz="3600" dirty="0" smtClean="0">
                <a:solidFill>
                  <a:schemeClr val="bg1"/>
                </a:solidFill>
              </a:rPr>
              <a:t>EPOKA PEŁNA SPRZECZNOŚCI</a:t>
            </a:r>
          </a:p>
          <a:p>
            <a:r>
              <a:rPr lang="pl-PL" sz="3600" dirty="0" smtClean="0">
                <a:solidFill>
                  <a:schemeClr val="bg1"/>
                </a:solidFill>
              </a:rPr>
              <a:t> </a:t>
            </a:r>
            <a:r>
              <a:rPr lang="pl-PL" dirty="0" smtClean="0">
                <a:solidFill>
                  <a:schemeClr val="bg1"/>
                </a:solidFill>
              </a:rPr>
              <a:t/>
            </a:r>
            <a:br>
              <a:rPr lang="pl-PL" dirty="0" smtClean="0">
                <a:solidFill>
                  <a:schemeClr val="bg1"/>
                </a:solidFill>
              </a:rPr>
            </a:br>
            <a:endParaRPr lang="pl-PL" dirty="0">
              <a:solidFill>
                <a:schemeClr val="bg1"/>
              </a:solidFill>
            </a:endParaRPr>
          </a:p>
        </p:txBody>
      </p:sp>
      <p:sp>
        <p:nvSpPr>
          <p:cNvPr id="4" name="pole tekstowe 3"/>
          <p:cNvSpPr txBox="1"/>
          <p:nvPr/>
        </p:nvSpPr>
        <p:spPr>
          <a:xfrm>
            <a:off x="755576" y="1340768"/>
            <a:ext cx="3312368" cy="5016758"/>
          </a:xfrm>
          <a:prstGeom prst="rect">
            <a:avLst/>
          </a:prstGeom>
          <a:noFill/>
        </p:spPr>
        <p:txBody>
          <a:bodyPr wrap="square" rtlCol="0">
            <a:spAutoFit/>
          </a:bodyPr>
          <a:lstStyle/>
          <a:p>
            <a:r>
              <a:rPr lang="pl-PL" sz="1600" dirty="0" smtClean="0"/>
              <a:t>Pod koniec XVI wieku w Europie z powodu długotrwałych wojen, epidemii i klęski głodu ludzie nie byli pewni przyszłości. Nastąpił zwrot w kierunku religijności. Częściej uczestniczyli w nabożeństwach, odbywali pielgrzymki do sanktuariów i kalwarii ale nie zrezygnowali z dotychczasowych uciech, udziału w zabawach i ucztach. </a:t>
            </a:r>
          </a:p>
          <a:p>
            <a:r>
              <a:rPr lang="pl-PL" sz="1600" dirty="0" smtClean="0"/>
              <a:t>W tym czasie narodziła się nowa epoka </a:t>
            </a:r>
            <a:r>
              <a:rPr lang="pl-PL" sz="1600" b="1" i="1" dirty="0" smtClean="0"/>
              <a:t>barok</a:t>
            </a:r>
            <a:r>
              <a:rPr lang="pl-PL" sz="1600" dirty="0" smtClean="0"/>
              <a:t>, która cechowała się bogactwem dekoracji co miało wywrzeć na widzu wrażenie.  Najczęściej cechy stylu barokowego można zobaczyć w kościołach katolickich, ich bogate zdobienia przedstawiały potęgę Boga i świątyń. </a:t>
            </a:r>
            <a:endParaRPr lang="pl-PL" sz="1600" dirty="0"/>
          </a:p>
        </p:txBody>
      </p:sp>
      <p:pic>
        <p:nvPicPr>
          <p:cNvPr id="5" name="Obraz 4" descr="kościół.jpg"/>
          <p:cNvPicPr>
            <a:picLocks noChangeAspect="1"/>
          </p:cNvPicPr>
          <p:nvPr/>
        </p:nvPicPr>
        <p:blipFill>
          <a:blip r:embed="rId2" cstate="print"/>
          <a:stretch>
            <a:fillRect/>
          </a:stretch>
        </p:blipFill>
        <p:spPr>
          <a:xfrm>
            <a:off x="4283968" y="1265035"/>
            <a:ext cx="4453872" cy="4684245"/>
          </a:xfrm>
          <a:prstGeom prst="rect">
            <a:avLst/>
          </a:prstGeom>
        </p:spPr>
      </p:pic>
      <p:sp>
        <p:nvSpPr>
          <p:cNvPr id="9" name="pole tekstowe 8"/>
          <p:cNvSpPr txBox="1"/>
          <p:nvPr/>
        </p:nvSpPr>
        <p:spPr>
          <a:xfrm>
            <a:off x="4427984" y="6021288"/>
            <a:ext cx="4464496" cy="307777"/>
          </a:xfrm>
          <a:prstGeom prst="rect">
            <a:avLst/>
          </a:prstGeom>
          <a:noFill/>
        </p:spPr>
        <p:txBody>
          <a:bodyPr wrap="square" rtlCol="0">
            <a:spAutoFit/>
          </a:bodyPr>
          <a:lstStyle/>
          <a:p>
            <a:r>
              <a:rPr lang="pl-PL" sz="1400" dirty="0" smtClean="0">
                <a:solidFill>
                  <a:schemeClr val="bg1"/>
                </a:solidFill>
              </a:rPr>
              <a:t>Kościół św. Jana </a:t>
            </a:r>
            <a:r>
              <a:rPr lang="pl-PL" sz="1400" dirty="0" err="1" smtClean="0">
                <a:solidFill>
                  <a:schemeClr val="bg1"/>
                </a:solidFill>
              </a:rPr>
              <a:t>Kantego</a:t>
            </a:r>
            <a:r>
              <a:rPr lang="pl-PL" sz="1400" dirty="0" smtClean="0">
                <a:solidFill>
                  <a:schemeClr val="bg1"/>
                </a:solidFill>
              </a:rPr>
              <a:t> w Kętach</a:t>
            </a:r>
            <a:endParaRPr lang="pl-PL" sz="1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19672" y="620688"/>
            <a:ext cx="5904656" cy="523220"/>
          </a:xfrm>
          <a:prstGeom prst="rect">
            <a:avLst/>
          </a:prstGeom>
          <a:noFill/>
        </p:spPr>
        <p:txBody>
          <a:bodyPr wrap="square" rtlCol="0">
            <a:spAutoFit/>
          </a:bodyPr>
          <a:lstStyle/>
          <a:p>
            <a:r>
              <a:rPr lang="pl-PL" sz="2800" dirty="0" smtClean="0">
                <a:solidFill>
                  <a:schemeClr val="bg2">
                    <a:lumMod val="50000"/>
                  </a:schemeClr>
                </a:solidFill>
                <a:latin typeface="Algerian" pitchFamily="82" charset="0"/>
              </a:rPr>
              <a:t>Epoka baroku w </a:t>
            </a:r>
            <a:r>
              <a:rPr lang="pl-PL" sz="2800" dirty="0" err="1" smtClean="0">
                <a:solidFill>
                  <a:schemeClr val="bg2">
                    <a:lumMod val="50000"/>
                  </a:schemeClr>
                </a:solidFill>
                <a:latin typeface="Algerian" pitchFamily="82" charset="0"/>
              </a:rPr>
              <a:t>polsce</a:t>
            </a:r>
            <a:endParaRPr lang="pl-PL" sz="2800" dirty="0">
              <a:solidFill>
                <a:schemeClr val="bg2">
                  <a:lumMod val="50000"/>
                </a:schemeClr>
              </a:solidFill>
              <a:latin typeface="Algerian" pitchFamily="82" charset="0"/>
            </a:endParaRPr>
          </a:p>
        </p:txBody>
      </p:sp>
      <p:sp>
        <p:nvSpPr>
          <p:cNvPr id="3" name="Prostokąt 2"/>
          <p:cNvSpPr/>
          <p:nvPr/>
        </p:nvSpPr>
        <p:spPr>
          <a:xfrm>
            <a:off x="611560" y="1196752"/>
            <a:ext cx="8424936" cy="1754326"/>
          </a:xfrm>
          <a:prstGeom prst="rect">
            <a:avLst/>
          </a:prstGeom>
        </p:spPr>
        <p:txBody>
          <a:bodyPr wrap="square">
            <a:spAutoFit/>
          </a:bodyPr>
          <a:lstStyle/>
          <a:p>
            <a:r>
              <a:rPr lang="pl-PL" dirty="0" smtClean="0"/>
              <a:t>Barok w Polsce pojawił się na przełomie XVI i XVII wieku. Był to okres panowanie pierwszych królów elekcyjnych i kontrreformacji. Był to czas długoletnich wojen z sąsiadującymi państwami (Szwecją, Rosja, Turcją) oraz niepokojów wewnętrznych (Np. powstania kozackie: Kosińskiego, Nalewajki, Chmielnickiego). Specyficznym elementem polskiej sztuki baroku był sarmatyzm. Było to przekonanie, że szlachta miała pochodzić od starożytnego ludu Sarmatów.</a:t>
            </a:r>
            <a:endParaRPr lang="pl-PL" dirty="0"/>
          </a:p>
        </p:txBody>
      </p:sp>
      <p:pic>
        <p:nvPicPr>
          <p:cNvPr id="5" name="Obraz 4" descr="barok2.jpg"/>
          <p:cNvPicPr>
            <a:picLocks noChangeAspect="1"/>
          </p:cNvPicPr>
          <p:nvPr/>
        </p:nvPicPr>
        <p:blipFill>
          <a:blip r:embed="rId2" cstate="print"/>
          <a:stretch>
            <a:fillRect/>
          </a:stretch>
        </p:blipFill>
        <p:spPr>
          <a:xfrm>
            <a:off x="1547664" y="3212976"/>
            <a:ext cx="6336704" cy="3096344"/>
          </a:xfrm>
          <a:prstGeom prst="rect">
            <a:avLst/>
          </a:prstGeom>
        </p:spPr>
      </p:pic>
      <p:sp>
        <p:nvSpPr>
          <p:cNvPr id="7" name="pole tekstowe 6"/>
          <p:cNvSpPr txBox="1"/>
          <p:nvPr/>
        </p:nvSpPr>
        <p:spPr>
          <a:xfrm>
            <a:off x="2195736" y="6309320"/>
            <a:ext cx="5112568" cy="307777"/>
          </a:xfrm>
          <a:prstGeom prst="rect">
            <a:avLst/>
          </a:prstGeom>
          <a:noFill/>
        </p:spPr>
        <p:txBody>
          <a:bodyPr wrap="square" rtlCol="0">
            <a:spAutoFit/>
          </a:bodyPr>
          <a:lstStyle/>
          <a:p>
            <a:r>
              <a:rPr lang="pl-PL" sz="1400" dirty="0" smtClean="0"/>
              <a:t>Wjazd Augusta III do Warszawy.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259632" y="332656"/>
            <a:ext cx="6480720" cy="523220"/>
          </a:xfrm>
          <a:prstGeom prst="rect">
            <a:avLst/>
          </a:prstGeom>
          <a:noFill/>
        </p:spPr>
        <p:txBody>
          <a:bodyPr wrap="square" rtlCol="0">
            <a:spAutoFit/>
          </a:bodyPr>
          <a:lstStyle/>
          <a:p>
            <a:r>
              <a:rPr lang="pl-PL" sz="2800" dirty="0" smtClean="0">
                <a:latin typeface="Algerian" pitchFamily="82" charset="0"/>
              </a:rPr>
              <a:t>Architektura baroku w Polsce:</a:t>
            </a:r>
            <a:endParaRPr lang="pl-PL" sz="2800" dirty="0">
              <a:latin typeface="Algerian" pitchFamily="82" charset="0"/>
            </a:endParaRPr>
          </a:p>
        </p:txBody>
      </p:sp>
      <p:sp>
        <p:nvSpPr>
          <p:cNvPr id="3" name="pole tekstowe 2"/>
          <p:cNvSpPr txBox="1"/>
          <p:nvPr/>
        </p:nvSpPr>
        <p:spPr>
          <a:xfrm>
            <a:off x="395536" y="836712"/>
            <a:ext cx="4276812" cy="646331"/>
          </a:xfrm>
          <a:prstGeom prst="rect">
            <a:avLst/>
          </a:prstGeom>
          <a:noFill/>
        </p:spPr>
        <p:txBody>
          <a:bodyPr wrap="square" rtlCol="0">
            <a:spAutoFit/>
          </a:bodyPr>
          <a:lstStyle/>
          <a:p>
            <a:r>
              <a:rPr lang="pl-PL" dirty="0" smtClean="0">
                <a:solidFill>
                  <a:srgbClr val="FFFF00"/>
                </a:solidFill>
                <a:latin typeface="Arial Black" pitchFamily="34" charset="0"/>
              </a:rPr>
              <a:t>Krzyż</a:t>
            </a:r>
            <a:r>
              <a:rPr lang="pl-PL" dirty="0" smtClean="0">
                <a:solidFill>
                  <a:schemeClr val="accent2">
                    <a:lumMod val="75000"/>
                  </a:schemeClr>
                </a:solidFill>
                <a:latin typeface="Arial Black" pitchFamily="34" charset="0"/>
              </a:rPr>
              <a:t> </a:t>
            </a:r>
            <a:r>
              <a:rPr lang="pl-PL" dirty="0" smtClean="0">
                <a:latin typeface="Arial Black" pitchFamily="34" charset="0"/>
              </a:rPr>
              <a:t>góruje nad fasadą budowli</a:t>
            </a:r>
          </a:p>
          <a:p>
            <a:endParaRPr lang="pl-PL" dirty="0">
              <a:solidFill>
                <a:schemeClr val="accent2">
                  <a:lumMod val="75000"/>
                </a:schemeClr>
              </a:solidFill>
              <a:latin typeface="Arial Black" pitchFamily="34" charset="0"/>
            </a:endParaRPr>
          </a:p>
        </p:txBody>
      </p:sp>
      <p:sp>
        <p:nvSpPr>
          <p:cNvPr id="4" name="pole tekstowe 3"/>
          <p:cNvSpPr txBox="1"/>
          <p:nvPr/>
        </p:nvSpPr>
        <p:spPr>
          <a:xfrm>
            <a:off x="3275856" y="1196752"/>
            <a:ext cx="5544616" cy="646331"/>
          </a:xfrm>
          <a:prstGeom prst="rect">
            <a:avLst/>
          </a:prstGeom>
          <a:noFill/>
        </p:spPr>
        <p:txBody>
          <a:bodyPr wrap="square" rtlCol="0">
            <a:spAutoFit/>
          </a:bodyPr>
          <a:lstStyle/>
          <a:p>
            <a:r>
              <a:rPr lang="pl-PL" dirty="0" smtClean="0">
                <a:solidFill>
                  <a:srgbClr val="FFFF00"/>
                </a:solidFill>
                <a:latin typeface="Arial Black" pitchFamily="34" charset="0"/>
              </a:rPr>
              <a:t>Ambona</a:t>
            </a:r>
            <a:r>
              <a:rPr lang="pl-PL" dirty="0" smtClean="0">
                <a:latin typeface="Arial Black" pitchFamily="34" charset="0"/>
              </a:rPr>
              <a:t>,</a:t>
            </a:r>
            <a:r>
              <a:rPr lang="pl-PL" dirty="0" smtClean="0">
                <a:solidFill>
                  <a:srgbClr val="FFFF00"/>
                </a:solidFill>
                <a:latin typeface="Arial Black" pitchFamily="34" charset="0"/>
              </a:rPr>
              <a:t> </a:t>
            </a:r>
            <a:r>
              <a:rPr lang="pl-PL" dirty="0" smtClean="0">
                <a:latin typeface="Arial Black" pitchFamily="34" charset="0"/>
              </a:rPr>
              <a:t>czyli mównica służyła do wygłaszania kazań</a:t>
            </a:r>
            <a:endParaRPr lang="pl-PL" dirty="0">
              <a:latin typeface="Arial Black" pitchFamily="34" charset="0"/>
            </a:endParaRPr>
          </a:p>
        </p:txBody>
      </p:sp>
      <p:sp>
        <p:nvSpPr>
          <p:cNvPr id="5" name="pole tekstowe 4"/>
          <p:cNvSpPr txBox="1"/>
          <p:nvPr/>
        </p:nvSpPr>
        <p:spPr>
          <a:xfrm>
            <a:off x="395536" y="1844824"/>
            <a:ext cx="7992888" cy="923330"/>
          </a:xfrm>
          <a:prstGeom prst="rect">
            <a:avLst/>
          </a:prstGeom>
          <a:noFill/>
        </p:spPr>
        <p:txBody>
          <a:bodyPr wrap="square" rtlCol="0">
            <a:spAutoFit/>
          </a:bodyPr>
          <a:lstStyle/>
          <a:p>
            <a:r>
              <a:rPr lang="pl-PL" dirty="0" smtClean="0">
                <a:solidFill>
                  <a:srgbClr val="FFFF00"/>
                </a:solidFill>
                <a:latin typeface="Arial Black" pitchFamily="34" charset="0"/>
              </a:rPr>
              <a:t>Fasada </a:t>
            </a:r>
            <a:r>
              <a:rPr lang="pl-PL" dirty="0" smtClean="0">
                <a:latin typeface="Arial Black" pitchFamily="34" charset="0"/>
              </a:rPr>
              <a:t>czyli</a:t>
            </a:r>
            <a:r>
              <a:rPr lang="pl-PL" dirty="0" smtClean="0">
                <a:solidFill>
                  <a:srgbClr val="FFFF00"/>
                </a:solidFill>
                <a:latin typeface="Arial Black" pitchFamily="34" charset="0"/>
              </a:rPr>
              <a:t> </a:t>
            </a:r>
            <a:r>
              <a:rPr lang="pl-PL" dirty="0" smtClean="0">
                <a:latin typeface="Arial Black" pitchFamily="34" charset="0"/>
              </a:rPr>
              <a:t>przednia</a:t>
            </a:r>
            <a:r>
              <a:rPr lang="pl-PL" dirty="0" smtClean="0">
                <a:solidFill>
                  <a:srgbClr val="FFFF00"/>
                </a:solidFill>
                <a:latin typeface="Arial Black" pitchFamily="34" charset="0"/>
              </a:rPr>
              <a:t> </a:t>
            </a:r>
            <a:r>
              <a:rPr lang="pl-PL" dirty="0" smtClean="0">
                <a:latin typeface="Arial Black" pitchFamily="34" charset="0"/>
              </a:rPr>
              <a:t>ściana</a:t>
            </a:r>
            <a:r>
              <a:rPr lang="pl-PL" dirty="0" smtClean="0">
                <a:solidFill>
                  <a:srgbClr val="FFFF00"/>
                </a:solidFill>
                <a:latin typeface="Arial Black" pitchFamily="34" charset="0"/>
              </a:rPr>
              <a:t> </a:t>
            </a:r>
            <a:r>
              <a:rPr lang="pl-PL" dirty="0" smtClean="0">
                <a:latin typeface="Arial Black" pitchFamily="34" charset="0"/>
              </a:rPr>
              <a:t>kościoła jest podzielona kolumnami co daje wrażenie falowania.</a:t>
            </a:r>
            <a:r>
              <a:rPr lang="pl-PL" dirty="0" smtClean="0">
                <a:solidFill>
                  <a:srgbClr val="FFFF00"/>
                </a:solidFill>
                <a:latin typeface="Arial Black" pitchFamily="34" charset="0"/>
              </a:rPr>
              <a:t> </a:t>
            </a:r>
            <a:r>
              <a:rPr lang="pl-PL" dirty="0" smtClean="0">
                <a:latin typeface="Arial Black" pitchFamily="34" charset="0"/>
              </a:rPr>
              <a:t>Umieszczone są na niej bogate zdobienia. </a:t>
            </a:r>
            <a:endParaRPr lang="pl-PL" dirty="0">
              <a:latin typeface="Arial Black" pitchFamily="34" charset="0"/>
            </a:endParaRPr>
          </a:p>
        </p:txBody>
      </p:sp>
      <p:sp>
        <p:nvSpPr>
          <p:cNvPr id="6" name="pole tekstowe 5"/>
          <p:cNvSpPr txBox="1"/>
          <p:nvPr/>
        </p:nvSpPr>
        <p:spPr>
          <a:xfrm>
            <a:off x="2987824" y="2636912"/>
            <a:ext cx="5760640" cy="923330"/>
          </a:xfrm>
          <a:prstGeom prst="rect">
            <a:avLst/>
          </a:prstGeom>
          <a:noFill/>
        </p:spPr>
        <p:txBody>
          <a:bodyPr wrap="square" rtlCol="0">
            <a:spAutoFit/>
          </a:bodyPr>
          <a:lstStyle/>
          <a:p>
            <a:r>
              <a:rPr lang="pl-PL" dirty="0" smtClean="0">
                <a:solidFill>
                  <a:srgbClr val="FFFF00"/>
                </a:solidFill>
                <a:latin typeface="Arial Black" pitchFamily="34" charset="0"/>
              </a:rPr>
              <a:t>Gzyms </a:t>
            </a:r>
            <a:r>
              <a:rPr lang="pl-PL" dirty="0" smtClean="0">
                <a:latin typeface="Arial Black" pitchFamily="34" charset="0"/>
              </a:rPr>
              <a:t>to pas muru wysunięty przed powierzchnię ściany. Zdobi on budowle i chroni przed spływającą wodą. </a:t>
            </a:r>
            <a:endParaRPr lang="pl-PL" dirty="0">
              <a:solidFill>
                <a:srgbClr val="FFFF00"/>
              </a:solidFill>
              <a:latin typeface="Arial Black" pitchFamily="34" charset="0"/>
            </a:endParaRPr>
          </a:p>
        </p:txBody>
      </p:sp>
      <p:sp>
        <p:nvSpPr>
          <p:cNvPr id="7" name="pole tekstowe 6"/>
          <p:cNvSpPr txBox="1"/>
          <p:nvPr/>
        </p:nvSpPr>
        <p:spPr>
          <a:xfrm>
            <a:off x="251520" y="3356992"/>
            <a:ext cx="3528392" cy="2308324"/>
          </a:xfrm>
          <a:prstGeom prst="rect">
            <a:avLst/>
          </a:prstGeom>
          <a:noFill/>
        </p:spPr>
        <p:txBody>
          <a:bodyPr wrap="square" rtlCol="0">
            <a:spAutoFit/>
          </a:bodyPr>
          <a:lstStyle/>
          <a:p>
            <a:r>
              <a:rPr lang="pl-PL" dirty="0" smtClean="0">
                <a:solidFill>
                  <a:srgbClr val="FFFF00"/>
                </a:solidFill>
                <a:latin typeface="Arial Black" pitchFamily="34" charset="0"/>
              </a:rPr>
              <a:t>Figury świętych </a:t>
            </a:r>
            <a:r>
              <a:rPr lang="pl-PL" dirty="0" smtClean="0">
                <a:latin typeface="Arial Black" pitchFamily="34" charset="0"/>
              </a:rPr>
              <a:t>pełnią funkcję dekoracyjną. Zostały wykonane z kamienia. Postaci przedstawione w dynamicznych pozach, typowych dla sztuki baroku. </a:t>
            </a:r>
            <a:endParaRPr lang="pl-PL" dirty="0">
              <a:solidFill>
                <a:srgbClr val="FFFF00"/>
              </a:solidFill>
              <a:latin typeface="Arial Black" pitchFamily="34" charset="0"/>
            </a:endParaRPr>
          </a:p>
        </p:txBody>
      </p:sp>
      <p:pic>
        <p:nvPicPr>
          <p:cNvPr id="8" name="Obraz 7" descr="Kośiół Sióstr Wizytek w Warszawie.jpg"/>
          <p:cNvPicPr>
            <a:picLocks noChangeAspect="1"/>
          </p:cNvPicPr>
          <p:nvPr/>
        </p:nvPicPr>
        <p:blipFill>
          <a:blip r:embed="rId2" cstate="print"/>
          <a:stretch>
            <a:fillRect/>
          </a:stretch>
        </p:blipFill>
        <p:spPr>
          <a:xfrm>
            <a:off x="3851920" y="3501008"/>
            <a:ext cx="4824536" cy="2925149"/>
          </a:xfrm>
          <a:prstGeom prst="rect">
            <a:avLst/>
          </a:prstGeom>
        </p:spPr>
      </p:pic>
      <p:sp>
        <p:nvSpPr>
          <p:cNvPr id="9" name="pole tekstowe 8"/>
          <p:cNvSpPr txBox="1"/>
          <p:nvPr/>
        </p:nvSpPr>
        <p:spPr>
          <a:xfrm>
            <a:off x="3923928" y="6309320"/>
            <a:ext cx="5040560" cy="276999"/>
          </a:xfrm>
          <a:prstGeom prst="rect">
            <a:avLst/>
          </a:prstGeom>
          <a:noFill/>
        </p:spPr>
        <p:txBody>
          <a:bodyPr wrap="square" rtlCol="0">
            <a:spAutoFit/>
          </a:bodyPr>
          <a:lstStyle/>
          <a:p>
            <a:r>
              <a:rPr lang="pl-PL" sz="1200" dirty="0" smtClean="0"/>
              <a:t>Kościół Sióstr Wizytek w Warszawie</a:t>
            </a:r>
            <a:endParaRPr lang="pl-PL"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szkola.pl/img/galleries/thumb/home/Portret_szlachcica_bez_ucha.jpg"/>
          <p:cNvPicPr>
            <a:picLocks noChangeAspect="1" noChangeArrowheads="1"/>
          </p:cNvPicPr>
          <p:nvPr/>
        </p:nvPicPr>
        <p:blipFill>
          <a:blip r:embed="rId2" cstate="print"/>
          <a:srcRect/>
          <a:stretch>
            <a:fillRect/>
          </a:stretch>
        </p:blipFill>
        <p:spPr bwMode="auto">
          <a:xfrm>
            <a:off x="395536" y="1772816"/>
            <a:ext cx="3816424" cy="4608512"/>
          </a:xfrm>
          <a:prstGeom prst="rect">
            <a:avLst/>
          </a:prstGeom>
          <a:noFill/>
        </p:spPr>
      </p:pic>
      <p:sp>
        <p:nvSpPr>
          <p:cNvPr id="5" name="pole tekstowe 4"/>
          <p:cNvSpPr txBox="1"/>
          <p:nvPr/>
        </p:nvSpPr>
        <p:spPr>
          <a:xfrm flipH="1">
            <a:off x="1043608" y="332656"/>
            <a:ext cx="6480720" cy="523220"/>
          </a:xfrm>
          <a:prstGeom prst="rect">
            <a:avLst/>
          </a:prstGeom>
          <a:noFill/>
        </p:spPr>
        <p:txBody>
          <a:bodyPr wrap="square" rtlCol="0">
            <a:spAutoFit/>
          </a:bodyPr>
          <a:lstStyle/>
          <a:p>
            <a:r>
              <a:rPr lang="pl-PL" sz="2800" dirty="0" smtClean="0">
                <a:latin typeface="Algerian" pitchFamily="82" charset="0"/>
              </a:rPr>
              <a:t>Polskie malarstwo barokowe</a:t>
            </a:r>
            <a:endParaRPr lang="pl-PL" sz="2800" dirty="0">
              <a:latin typeface="Algerian" pitchFamily="82" charset="0"/>
            </a:endParaRPr>
          </a:p>
        </p:txBody>
      </p:sp>
      <p:sp>
        <p:nvSpPr>
          <p:cNvPr id="6" name="Prostokąt 5"/>
          <p:cNvSpPr/>
          <p:nvPr/>
        </p:nvSpPr>
        <p:spPr>
          <a:xfrm rot="10800000" flipV="1">
            <a:off x="467544" y="836712"/>
            <a:ext cx="8028384" cy="1200329"/>
          </a:xfrm>
          <a:prstGeom prst="rect">
            <a:avLst/>
          </a:prstGeom>
        </p:spPr>
        <p:txBody>
          <a:bodyPr wrap="square">
            <a:spAutoFit/>
          </a:bodyPr>
          <a:lstStyle/>
          <a:p>
            <a:r>
              <a:rPr lang="pl-PL" dirty="0" smtClean="0"/>
              <a:t>Reprezentowane w Polsce głównie poprzez obrazy sztalugowe i malowidła naścienne. Nowe typy portretu: sarmacki i trumienny.</a:t>
            </a:r>
            <a:br>
              <a:rPr lang="pl-PL" dirty="0" smtClean="0"/>
            </a:br>
            <a:r>
              <a:rPr lang="pl-PL" dirty="0" smtClean="0"/>
              <a:t/>
            </a:r>
            <a:br>
              <a:rPr lang="pl-PL" dirty="0" smtClean="0"/>
            </a:br>
            <a:endParaRPr lang="pl-PL" dirty="0"/>
          </a:p>
        </p:txBody>
      </p:sp>
      <p:sp>
        <p:nvSpPr>
          <p:cNvPr id="8" name="Prostokąt 7"/>
          <p:cNvSpPr/>
          <p:nvPr/>
        </p:nvSpPr>
        <p:spPr>
          <a:xfrm>
            <a:off x="4355976" y="2060848"/>
            <a:ext cx="4248472" cy="3970318"/>
          </a:xfrm>
          <a:prstGeom prst="rect">
            <a:avLst/>
          </a:prstGeom>
        </p:spPr>
        <p:txBody>
          <a:bodyPr wrap="square">
            <a:spAutoFit/>
          </a:bodyPr>
          <a:lstStyle/>
          <a:p>
            <a:r>
              <a:rPr lang="pl-PL" b="1" dirty="0" smtClean="0"/>
              <a:t>PORTRET SARMACKI</a:t>
            </a:r>
            <a:r>
              <a:rPr lang="pl-PL" dirty="0" smtClean="0"/>
              <a:t> - specyficzny rodzaj portretu, który rozpowszechnił się w Polsce w czasach baroku (od końca XVI do XVIII wieku), związany był on z kulturą sarmacką szlachty polskiej, postać na portrecie przedstawiona była na stojąco, w reprezentacyjnym szlacheckim stroju, na portrecie musiał być także zaznaczony widoczny herb danego rodu, z którego wywodził się szlachcic. Owe realistyczne portrety malowali m. in. J. </a:t>
            </a:r>
            <a:r>
              <a:rPr lang="pl-PL" dirty="0" err="1" smtClean="0"/>
              <a:t>Tricius</a:t>
            </a:r>
            <a:r>
              <a:rPr lang="pl-PL" dirty="0" smtClean="0"/>
              <a:t>, Sz. Czechowicz, a także inni malarza, jednak anonimowi.</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83968" y="260648"/>
            <a:ext cx="4608512" cy="6063198"/>
          </a:xfrm>
          <a:prstGeom prst="rect">
            <a:avLst/>
          </a:prstGeom>
        </p:spPr>
        <p:txBody>
          <a:bodyPr wrap="square">
            <a:spAutoFit/>
          </a:bodyPr>
          <a:lstStyle/>
          <a:p>
            <a:r>
              <a:rPr lang="pl-PL" b="1" dirty="0" smtClean="0"/>
              <a:t>PORTRET TRUMIENNY</a:t>
            </a:r>
            <a:r>
              <a:rPr lang="pl-PL" dirty="0" smtClean="0"/>
              <a:t> - </a:t>
            </a:r>
            <a:r>
              <a:rPr lang="pl-PL" sz="1600" dirty="0" smtClean="0"/>
              <a:t>portret zmarłego, który był malowany farbami olejnymi na blasze (głównie cynowej), umieszczano go w wezgłowiu trumny (jego kształt zależał od kształtu trumny), by zmarły niejako mógł uczestniczyć w ceremonii pogrzebowej. Po przeciwnej stronie umiejscawiano epitafium, a po bokach trumny stawiano tarcze z herbami zmarłego. Głównie portret trumienny malowano przedstawicielom szlachty lub duchowieństwa, po pogrzebie wieszano je w kościele, kaplicy bądź krypcie, w zależności - gdzie zmarły był dobrodziejem. Największy rozkwit malarstwa trumiennego nastąpił w okresie od XVII do XVIII wieku. Owe portrety wykonywane były przez cechowych malarzy. Obecnie znaleźć można portrety trumienne w kaplicach parafialnych i zamkowych oraz w niektórych muzeach. Malowano jedynie popiersie danego zmarłego, którego oczy skierowane były wprost na osobą oglądającą portret. Pierwsze portrety trumienne powstawały w Egipcie, były one malowane na drewnie. W Polsce zaś najbardziej zabytkowy jest portret trumienny Stanisława Batorego, który pochodzi z końca </a:t>
            </a:r>
            <a:r>
              <a:rPr lang="pl-PL" sz="1400" dirty="0" smtClean="0"/>
              <a:t>XVI</a:t>
            </a:r>
            <a:r>
              <a:rPr lang="pl-PL" sz="1600" dirty="0" smtClean="0"/>
              <a:t> wieku.</a:t>
            </a:r>
            <a:endParaRPr lang="pl-PL" sz="1600" dirty="0"/>
          </a:p>
        </p:txBody>
      </p:sp>
      <p:pic>
        <p:nvPicPr>
          <p:cNvPr id="4" name="Obraz 3" descr="portret-trumienny-barbary-domicelli_GxF92nJ.jpeg"/>
          <p:cNvPicPr>
            <a:picLocks noChangeAspect="1"/>
          </p:cNvPicPr>
          <p:nvPr/>
        </p:nvPicPr>
        <p:blipFill>
          <a:blip r:embed="rId2" cstate="print"/>
          <a:stretch>
            <a:fillRect/>
          </a:stretch>
        </p:blipFill>
        <p:spPr>
          <a:xfrm>
            <a:off x="395536" y="332656"/>
            <a:ext cx="3888433" cy="58326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429</TotalTime>
  <Words>660</Words>
  <Application>Microsoft Office PowerPoint</Application>
  <PresentationFormat>Pokaz na ekranie (4:3)</PresentationFormat>
  <Paragraphs>60</Paragraphs>
  <Slides>13</Slides>
  <Notes>1</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Papier</vt:lpstr>
      <vt:lpstr>BAROK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trans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BAROK</dc:title>
  <dc:creator>Komputer</dc:creator>
  <cp:lastModifiedBy>Marian Dybeł</cp:lastModifiedBy>
  <cp:revision>47</cp:revision>
  <dcterms:created xsi:type="dcterms:W3CDTF">2021-02-01T13:02:08Z</dcterms:created>
  <dcterms:modified xsi:type="dcterms:W3CDTF">2021-02-18T13:47:48Z</dcterms:modified>
</cp:coreProperties>
</file>